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1" r:id="rId2"/>
    <p:sldId id="257" r:id="rId3"/>
    <p:sldId id="282" r:id="rId4"/>
    <p:sldId id="283" r:id="rId5"/>
    <p:sldId id="263" r:id="rId6"/>
    <p:sldId id="284" r:id="rId7"/>
    <p:sldId id="285" r:id="rId8"/>
    <p:sldId id="259" r:id="rId9"/>
    <p:sldId id="266" r:id="rId10"/>
    <p:sldId id="260" r:id="rId11"/>
    <p:sldId id="261" r:id="rId12"/>
    <p:sldId id="286" r:id="rId13"/>
    <p:sldId id="287" r:id="rId14"/>
    <p:sldId id="288" r:id="rId15"/>
    <p:sldId id="268" r:id="rId16"/>
    <p:sldId id="269" r:id="rId17"/>
    <p:sldId id="270" r:id="rId18"/>
    <p:sldId id="271" r:id="rId19"/>
    <p:sldId id="272" r:id="rId20"/>
    <p:sldId id="273" r:id="rId21"/>
    <p:sldId id="289" r:id="rId22"/>
    <p:sldId id="290" r:id="rId23"/>
    <p:sldId id="291" r:id="rId24"/>
    <p:sldId id="292" r:id="rId25"/>
    <p:sldId id="275" r:id="rId26"/>
  </p:sldIdLst>
  <p:sldSz cx="7569200" cy="10693400"/>
  <p:notesSz cx="75692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5" autoAdjust="0"/>
    <p:restoredTop sz="94681"/>
  </p:normalViewPr>
  <p:slideViewPr>
    <p:cSldViewPr>
      <p:cViewPr>
        <p:scale>
          <a:sx n="110" d="100"/>
          <a:sy n="110" d="100"/>
        </p:scale>
        <p:origin x="2480" y="-20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9775"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87838" y="0"/>
            <a:ext cx="3279775" cy="536575"/>
          </a:xfrm>
          <a:prstGeom prst="rect">
            <a:avLst/>
          </a:prstGeom>
        </p:spPr>
        <p:txBody>
          <a:bodyPr vert="horz" lIns="91440" tIns="45720" rIns="91440" bIns="45720" rtlCol="0"/>
          <a:lstStyle>
            <a:lvl1pPr algn="r">
              <a:defRPr sz="1200"/>
            </a:lvl1pPr>
          </a:lstStyle>
          <a:p>
            <a:fld id="{7368F0A8-1E05-421B-8609-B401100A75B5}" type="datetimeFigureOut">
              <a:rPr lang="fr-FR" smtClean="0"/>
              <a:t>29/01/2025</a:t>
            </a:fld>
            <a:endParaRPr lang="fr-FR"/>
          </a:p>
        </p:txBody>
      </p:sp>
      <p:sp>
        <p:nvSpPr>
          <p:cNvPr id="4" name="Espace réservé de l'image des diapositives 3"/>
          <p:cNvSpPr>
            <a:spLocks noGrp="1" noRot="1" noChangeAspect="1"/>
          </p:cNvSpPr>
          <p:nvPr>
            <p:ph type="sldImg" idx="2"/>
          </p:nvPr>
        </p:nvSpPr>
        <p:spPr>
          <a:xfrm>
            <a:off x="2508250" y="1336675"/>
            <a:ext cx="25527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7238" y="5146675"/>
            <a:ext cx="6054725" cy="42100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6825"/>
            <a:ext cx="3279775"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87838" y="10156825"/>
            <a:ext cx="3279775" cy="536575"/>
          </a:xfrm>
          <a:prstGeom prst="rect">
            <a:avLst/>
          </a:prstGeom>
        </p:spPr>
        <p:txBody>
          <a:bodyPr vert="horz" lIns="91440" tIns="45720" rIns="91440" bIns="45720" rtlCol="0" anchor="b"/>
          <a:lstStyle>
            <a:lvl1pPr algn="r">
              <a:defRPr sz="1200"/>
            </a:lvl1pPr>
          </a:lstStyle>
          <a:p>
            <a:fld id="{DFD6AED3-3E12-400E-91CD-2F865509F886}" type="slidenum">
              <a:rPr lang="fr-FR" smtClean="0"/>
              <a:t>‹N°›</a:t>
            </a:fld>
            <a:endParaRPr lang="fr-FR"/>
          </a:p>
        </p:txBody>
      </p:sp>
    </p:spTree>
    <p:extLst>
      <p:ext uri="{BB962C8B-B14F-4D97-AF65-F5344CB8AC3E}">
        <p14:creationId xmlns:p14="http://schemas.microsoft.com/office/powerpoint/2010/main" val="407870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FD6AED3-3E12-400E-91CD-2F865509F886}" type="slidenum">
              <a:rPr lang="fr-FR" smtClean="0"/>
              <a:t>2</a:t>
            </a:fld>
            <a:endParaRPr lang="fr-FR"/>
          </a:p>
        </p:txBody>
      </p:sp>
    </p:spTree>
    <p:extLst>
      <p:ext uri="{BB962C8B-B14F-4D97-AF65-F5344CB8AC3E}">
        <p14:creationId xmlns:p14="http://schemas.microsoft.com/office/powerpoint/2010/main" val="85779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690" y="3314954"/>
            <a:ext cx="6433820" cy="2245614"/>
          </a:xfrm>
          <a:prstGeom prst="rect">
            <a:avLst/>
          </a:prstGeom>
        </p:spPr>
        <p:txBody>
          <a:bodyPr wrap="square" lIns="0" tIns="0" rIns="0" bIns="0">
            <a:spAutoFit/>
          </a:bodyPr>
          <a:lstStyle>
            <a:lvl1pPr>
              <a:defRPr sz="2600" b="1" i="0">
                <a:solidFill>
                  <a:srgbClr val="990000"/>
                </a:solidFill>
                <a:latin typeface="Arial"/>
                <a:cs typeface="Arial"/>
              </a:defRPr>
            </a:lvl1pPr>
          </a:lstStyle>
          <a:p>
            <a:endParaRPr/>
          </a:p>
        </p:txBody>
      </p:sp>
      <p:sp>
        <p:nvSpPr>
          <p:cNvPr id="3" name="Holder 3"/>
          <p:cNvSpPr>
            <a:spLocks noGrp="1"/>
          </p:cNvSpPr>
          <p:nvPr>
            <p:ph type="subTitle" idx="4"/>
          </p:nvPr>
        </p:nvSpPr>
        <p:spPr>
          <a:xfrm>
            <a:off x="1135380" y="5988304"/>
            <a:ext cx="529844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FCA02B2-D009-471E-B57C-1D058387D45A}" type="datetime1">
              <a:rPr lang="en-US" smtClean="0"/>
              <a:t>1/29/25</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25" dirty="0"/>
              <a:t>‹N°›</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99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54837DE-69C3-4E0C-B6CE-EB32BF5518D5}" type="datetime1">
              <a:rPr lang="en-US" smtClean="0"/>
              <a:t>1/29/25</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25" dirty="0"/>
              <a:t>‹N°›</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990000"/>
                </a:solidFill>
                <a:latin typeface="Arial"/>
                <a:cs typeface="Arial"/>
              </a:defRPr>
            </a:lvl1pPr>
          </a:lstStyle>
          <a:p>
            <a:endParaRPr/>
          </a:p>
        </p:txBody>
      </p:sp>
      <p:sp>
        <p:nvSpPr>
          <p:cNvPr id="3" name="Holder 3"/>
          <p:cNvSpPr>
            <a:spLocks noGrp="1"/>
          </p:cNvSpPr>
          <p:nvPr>
            <p:ph sz="half" idx="2"/>
          </p:nvPr>
        </p:nvSpPr>
        <p:spPr>
          <a:xfrm>
            <a:off x="378460" y="2459482"/>
            <a:ext cx="329260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8138" y="2459482"/>
            <a:ext cx="3292602"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6F63E55-CF78-4A5B-A86F-97D12C518B16}" type="datetime1">
              <a:rPr lang="en-US" smtClean="0"/>
              <a:t>1/29/25</a:t>
            </a:fld>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25" dirty="0"/>
              <a:t>‹N°›</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99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96D62C5-BEAF-4862-817A-18AD1BD71851}" type="datetime1">
              <a:rPr lang="en-US" smtClean="0"/>
              <a:t>1/29/25</a:t>
            </a:fld>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25" dirty="0"/>
              <a:t>‹N°›</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3DDA79E-5D49-4A61-8E27-30842935AFBD}" type="datetime1">
              <a:rPr lang="en-US" smtClean="0"/>
              <a:t>1/29/25</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25" dirty="0"/>
              <a:t>‹N°›</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8710" y="1065961"/>
            <a:ext cx="5291779" cy="421640"/>
          </a:xfrm>
          <a:prstGeom prst="rect">
            <a:avLst/>
          </a:prstGeom>
        </p:spPr>
        <p:txBody>
          <a:bodyPr wrap="square" lIns="0" tIns="0" rIns="0" bIns="0">
            <a:spAutoFit/>
          </a:bodyPr>
          <a:lstStyle>
            <a:lvl1pPr>
              <a:defRPr sz="2600" b="1" i="0">
                <a:solidFill>
                  <a:srgbClr val="990000"/>
                </a:solidFill>
                <a:latin typeface="Arial"/>
                <a:cs typeface="Arial"/>
              </a:defRPr>
            </a:lvl1pPr>
          </a:lstStyle>
          <a:p>
            <a:endParaRPr/>
          </a:p>
        </p:txBody>
      </p:sp>
      <p:sp>
        <p:nvSpPr>
          <p:cNvPr id="3" name="Holder 3"/>
          <p:cNvSpPr>
            <a:spLocks noGrp="1"/>
          </p:cNvSpPr>
          <p:nvPr>
            <p:ph type="body" idx="1"/>
          </p:nvPr>
        </p:nvSpPr>
        <p:spPr>
          <a:xfrm>
            <a:off x="378460" y="2459482"/>
            <a:ext cx="681228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3528" y="9944862"/>
            <a:ext cx="2422144"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460" y="9944862"/>
            <a:ext cx="1740916" cy="534670"/>
          </a:xfrm>
          <a:prstGeom prst="rect">
            <a:avLst/>
          </a:prstGeom>
        </p:spPr>
        <p:txBody>
          <a:bodyPr wrap="square" lIns="0" tIns="0" rIns="0" bIns="0">
            <a:spAutoFit/>
          </a:bodyPr>
          <a:lstStyle>
            <a:lvl1pPr algn="l">
              <a:defRPr>
                <a:solidFill>
                  <a:schemeClr val="tx1">
                    <a:tint val="75000"/>
                  </a:schemeClr>
                </a:solidFill>
              </a:defRPr>
            </a:lvl1pPr>
          </a:lstStyle>
          <a:p>
            <a:fld id="{DF7F8D05-7C71-4BBC-8D75-D971B28D6EC4}" type="datetime1">
              <a:rPr lang="en-US" smtClean="0"/>
              <a:t>1/29/25</a:t>
            </a:fld>
            <a:endParaRPr lang="en-US"/>
          </a:p>
        </p:txBody>
      </p:sp>
      <p:sp>
        <p:nvSpPr>
          <p:cNvPr id="6" name="Holder 6"/>
          <p:cNvSpPr>
            <a:spLocks noGrp="1"/>
          </p:cNvSpPr>
          <p:nvPr>
            <p:ph type="sldNum" sz="quarter" idx="7"/>
          </p:nvPr>
        </p:nvSpPr>
        <p:spPr>
          <a:xfrm>
            <a:off x="6452221" y="10046512"/>
            <a:ext cx="244475" cy="181609"/>
          </a:xfrm>
          <a:prstGeom prst="rect">
            <a:avLst/>
          </a:prstGeom>
        </p:spPr>
        <p:txBody>
          <a:bodyPr wrap="square" lIns="0" tIns="0" rIns="0" bIns="0">
            <a:spAutoFit/>
          </a:bodyPr>
          <a:lstStyle>
            <a:lvl1pPr>
              <a:defRPr sz="1100" b="0" i="0">
                <a:solidFill>
                  <a:schemeClr val="tx1"/>
                </a:solidFill>
                <a:latin typeface="Arial"/>
                <a:cs typeface="Arial"/>
              </a:defRPr>
            </a:lvl1pPr>
          </a:lstStyle>
          <a:p>
            <a:pPr marL="38100">
              <a:lnSpc>
                <a:spcPts val="1315"/>
              </a:lnSpc>
            </a:pPr>
            <a:fld id="{81D60167-4931-47E6-BA6A-407CBD079E47}" type="slidenum">
              <a:rPr spc="-25" dirty="0"/>
              <a:t>‹N°›</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3891" y="1401466"/>
            <a:ext cx="5536254" cy="1120820"/>
          </a:xfrm>
          <a:prstGeom prst="rect">
            <a:avLst/>
          </a:prstGeom>
        </p:spPr>
        <p:txBody>
          <a:bodyPr vert="horz" wrap="square" lIns="0" tIns="12700" rIns="0" bIns="0" rtlCol="0">
            <a:spAutoFit/>
          </a:bodyPr>
          <a:lstStyle/>
          <a:p>
            <a:pPr algn="ctr">
              <a:lnSpc>
                <a:spcPct val="100000"/>
              </a:lnSpc>
              <a:spcBef>
                <a:spcPts val="100"/>
              </a:spcBef>
            </a:pPr>
            <a:r>
              <a:rPr sz="3600" dirty="0">
                <a:latin typeface="Arial" panose="020B0604020202020204" pitchFamily="34" charset="0"/>
                <a:cs typeface="Arial" panose="020B0604020202020204" pitchFamily="34" charset="0"/>
              </a:rPr>
              <a:t>LE</a:t>
            </a:r>
            <a:r>
              <a:rPr sz="3600" spc="-7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SEIGNEUR</a:t>
            </a:r>
            <a:br>
              <a:rPr lang="fr-FR" sz="3600" spc="-65" dirty="0">
                <a:latin typeface="Arial" panose="020B0604020202020204" pitchFamily="34" charset="0"/>
                <a:cs typeface="Arial" panose="020B0604020202020204" pitchFamily="34" charset="0"/>
              </a:rPr>
            </a:br>
            <a:r>
              <a:rPr sz="3600" dirty="0">
                <a:latin typeface="Arial" panose="020B0604020202020204" pitchFamily="34" charset="0"/>
                <a:cs typeface="Arial" panose="020B0604020202020204" pitchFamily="34" charset="0"/>
              </a:rPr>
              <a:t>DES</a:t>
            </a:r>
            <a:r>
              <a:rPr sz="3600" spc="-65" dirty="0">
                <a:latin typeface="Arial" panose="020B0604020202020204" pitchFamily="34" charset="0"/>
                <a:cs typeface="Arial" panose="020B0604020202020204" pitchFamily="34" charset="0"/>
              </a:rPr>
              <a:t> </a:t>
            </a:r>
            <a:r>
              <a:rPr sz="3600" spc="-10" dirty="0">
                <a:latin typeface="Arial" panose="020B0604020202020204" pitchFamily="34" charset="0"/>
                <a:cs typeface="Arial" panose="020B0604020202020204" pitchFamily="34" charset="0"/>
              </a:rPr>
              <a:t>PORCHERIES</a:t>
            </a:r>
          </a:p>
        </p:txBody>
      </p:sp>
      <p:sp>
        <p:nvSpPr>
          <p:cNvPr id="3" name="object 3"/>
          <p:cNvSpPr txBox="1"/>
          <p:nvPr/>
        </p:nvSpPr>
        <p:spPr>
          <a:xfrm>
            <a:off x="3754624" y="1938571"/>
            <a:ext cx="50800" cy="197490"/>
          </a:xfrm>
          <a:prstGeom prst="rect">
            <a:avLst/>
          </a:prstGeom>
        </p:spPr>
        <p:txBody>
          <a:bodyPr vert="horz" wrap="square" lIns="0" tIns="12700" rIns="0" bIns="0" rtlCol="0">
            <a:spAutoFit/>
          </a:bodyPr>
          <a:lstStyle/>
          <a:p>
            <a:pPr>
              <a:lnSpc>
                <a:spcPct val="100000"/>
              </a:lnSpc>
              <a:spcBef>
                <a:spcPts val="100"/>
              </a:spcBef>
            </a:pPr>
            <a:r>
              <a:rPr sz="1200" spc="-50" dirty="0">
                <a:latin typeface="Arial" panose="020B0604020202020204" pitchFamily="34" charset="0"/>
                <a:cs typeface="Arial" panose="020B0604020202020204" pitchFamily="34" charset="0"/>
              </a:rPr>
              <a:t>-</a:t>
            </a:r>
            <a:endParaRPr sz="1200">
              <a:latin typeface="Arial" panose="020B0604020202020204" pitchFamily="34" charset="0"/>
              <a:cs typeface="Arial" panose="020B0604020202020204" pitchFamily="34" charset="0"/>
            </a:endParaRPr>
          </a:p>
        </p:txBody>
      </p:sp>
      <p:sp>
        <p:nvSpPr>
          <p:cNvPr id="4" name="object 4"/>
          <p:cNvSpPr txBox="1"/>
          <p:nvPr/>
        </p:nvSpPr>
        <p:spPr>
          <a:xfrm>
            <a:off x="898828" y="7961377"/>
            <a:ext cx="5675630" cy="1253164"/>
          </a:xfrm>
          <a:prstGeom prst="rect">
            <a:avLst/>
          </a:prstGeom>
        </p:spPr>
        <p:txBody>
          <a:bodyPr vert="horz" wrap="square" lIns="0" tIns="12700" rIns="0" bIns="0" rtlCol="0">
            <a:spAutoFit/>
          </a:bodyPr>
          <a:lstStyle/>
          <a:p>
            <a:pPr>
              <a:lnSpc>
                <a:spcPct val="100000"/>
              </a:lnSpc>
              <a:spcBef>
                <a:spcPts val="204"/>
              </a:spcBef>
            </a:pPr>
            <a:endParaRPr sz="1200" dirty="0">
              <a:latin typeface="Arial" panose="020B0604020202020204" pitchFamily="34" charset="0"/>
              <a:cs typeface="Arial" panose="020B0604020202020204" pitchFamily="34" charset="0"/>
            </a:endParaRPr>
          </a:p>
          <a:p>
            <a:pPr marL="12065" marR="5080" algn="ctr">
              <a:lnSpc>
                <a:spcPct val="110200"/>
              </a:lnSpc>
            </a:pPr>
            <a:r>
              <a:rPr sz="1200" i="1" dirty="0">
                <a:latin typeface="Arial" panose="020B0604020202020204" pitchFamily="34" charset="0"/>
                <a:cs typeface="Arial" panose="020B0604020202020204" pitchFamily="34" charset="0"/>
              </a:rPr>
              <a:t>“Comme</a:t>
            </a:r>
            <a:r>
              <a:rPr sz="1200" i="1" spc="-5"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certains le rapportèrent plus tard : avant de quitter sa</a:t>
            </a:r>
            <a:r>
              <a:rPr sz="1200" i="1" spc="-5"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position, de sauter </a:t>
            </a:r>
            <a:r>
              <a:rPr sz="1200" i="1" spc="-25" dirty="0">
                <a:latin typeface="Arial" panose="020B0604020202020204" pitchFamily="34" charset="0"/>
                <a:cs typeface="Arial" panose="020B0604020202020204" pitchFamily="34" charset="0"/>
              </a:rPr>
              <a:t>la </a:t>
            </a:r>
            <a:r>
              <a:rPr sz="1200" i="1" dirty="0">
                <a:latin typeface="Arial" panose="020B0604020202020204" pitchFamily="34" charset="0"/>
                <a:cs typeface="Arial" panose="020B0604020202020204" pitchFamily="34" charset="0"/>
              </a:rPr>
              <a:t>clôture et de disparaître de l’autre côté de l’autoroute, il les dévisagea un par un</a:t>
            </a:r>
            <a:r>
              <a:rPr sz="1200" i="1" spc="5" dirty="0">
                <a:latin typeface="Arial" panose="020B0604020202020204" pitchFamily="34" charset="0"/>
                <a:cs typeface="Arial" panose="020B0604020202020204" pitchFamily="34" charset="0"/>
              </a:rPr>
              <a:t> </a:t>
            </a:r>
            <a:r>
              <a:rPr sz="1200" i="1" spc="-25" dirty="0">
                <a:latin typeface="Arial" panose="020B0604020202020204" pitchFamily="34" charset="0"/>
                <a:cs typeface="Arial" panose="020B0604020202020204" pitchFamily="34" charset="0"/>
              </a:rPr>
              <a:t>et </a:t>
            </a:r>
            <a:r>
              <a:rPr sz="1200" i="1" dirty="0">
                <a:latin typeface="Arial" panose="020B0604020202020204" pitchFamily="34" charset="0"/>
                <a:cs typeface="Arial" panose="020B0604020202020204" pitchFamily="34" charset="0"/>
              </a:rPr>
              <a:t>marmonna que le temps était venu de tuer le veau gras et d’armer les </a:t>
            </a:r>
            <a:r>
              <a:rPr sz="1200" i="1" spc="-10" dirty="0">
                <a:latin typeface="Arial" panose="020B0604020202020204" pitchFamily="34" charset="0"/>
                <a:cs typeface="Arial" panose="020B0604020202020204" pitchFamily="34" charset="0"/>
              </a:rPr>
              <a:t>justes.”</a:t>
            </a:r>
            <a:endParaRPr sz="1200" dirty="0">
              <a:latin typeface="Arial" panose="020B0604020202020204" pitchFamily="34" charset="0"/>
              <a:cs typeface="Arial" panose="020B0604020202020204" pitchFamily="34" charset="0"/>
            </a:endParaRPr>
          </a:p>
          <a:p>
            <a:pPr>
              <a:lnSpc>
                <a:spcPct val="100000"/>
              </a:lnSpc>
              <a:spcBef>
                <a:spcPts val="355"/>
              </a:spcBef>
            </a:pPr>
            <a:endParaRPr sz="1200" dirty="0">
              <a:latin typeface="Arial" panose="020B0604020202020204" pitchFamily="34" charset="0"/>
              <a:cs typeface="Arial" panose="020B0604020202020204" pitchFamily="34" charset="0"/>
            </a:endParaRPr>
          </a:p>
          <a:p>
            <a:pPr>
              <a:lnSpc>
                <a:spcPct val="100000"/>
              </a:lnSpc>
              <a:spcBef>
                <a:spcPts val="210"/>
              </a:spcBef>
            </a:pPr>
            <a:endParaRPr lang="fr-FR" sz="1200" dirty="0">
              <a:latin typeface="Arial" panose="020B0604020202020204" pitchFamily="34" charset="0"/>
              <a:cs typeface="Arial" panose="020B0604020202020204" pitchFamily="34" charset="0"/>
            </a:endParaRPr>
          </a:p>
        </p:txBody>
      </p:sp>
      <p:pic>
        <p:nvPicPr>
          <p:cNvPr id="5" name="object 5"/>
          <p:cNvPicPr/>
          <p:nvPr/>
        </p:nvPicPr>
        <p:blipFill rotWithShape="1">
          <a:blip r:embed="rId2" cstate="print"/>
          <a:srcRect l="13005"/>
          <a:stretch/>
        </p:blipFill>
        <p:spPr>
          <a:xfrm>
            <a:off x="914152" y="3517900"/>
            <a:ext cx="5782544" cy="4423170"/>
          </a:xfrm>
          <a:prstGeom prst="rect">
            <a:avLst/>
          </a:prstGeom>
        </p:spPr>
      </p:pic>
      <p:sp>
        <p:nvSpPr>
          <p:cNvPr id="9" name="Rectangle 8"/>
          <p:cNvSpPr/>
          <p:nvPr/>
        </p:nvSpPr>
        <p:spPr>
          <a:xfrm>
            <a:off x="914152" y="2663380"/>
            <a:ext cx="5745993" cy="584775"/>
          </a:xfrm>
          <a:prstGeom prst="rect">
            <a:avLst/>
          </a:prstGeom>
        </p:spPr>
        <p:txBody>
          <a:bodyPr wrap="square">
            <a:spAutoFit/>
          </a:bodyPr>
          <a:lstStyle/>
          <a:p>
            <a:pPr algn="ctr">
              <a:lnSpc>
                <a:spcPct val="100000"/>
              </a:lnSpc>
            </a:pPr>
            <a:r>
              <a:rPr lang="fr-FR" sz="1600" dirty="0">
                <a:latin typeface="Arial" panose="020B0604020202020204" pitchFamily="34" charset="0"/>
                <a:cs typeface="Arial" panose="020B0604020202020204" pitchFamily="34" charset="0"/>
              </a:rPr>
              <a:t>Librement</a:t>
            </a:r>
            <a:r>
              <a:rPr lang="fr-FR" sz="1600" spc="-1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inspiré</a:t>
            </a:r>
            <a:r>
              <a:rPr lang="fr-FR" sz="1600" spc="-1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du</a:t>
            </a:r>
            <a:r>
              <a:rPr lang="fr-FR" sz="1600" spc="-1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roman</a:t>
            </a:r>
            <a:r>
              <a:rPr lang="fr-FR" sz="1600" spc="-5"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de</a:t>
            </a:r>
            <a:r>
              <a:rPr lang="fr-FR" sz="1600" spc="-10"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Tristan</a:t>
            </a:r>
            <a:r>
              <a:rPr lang="fr-FR" sz="1600" spc="-10" dirty="0">
                <a:latin typeface="Arial" panose="020B0604020202020204" pitchFamily="34" charset="0"/>
                <a:cs typeface="Arial" panose="020B0604020202020204" pitchFamily="34" charset="0"/>
              </a:rPr>
              <a:t> </a:t>
            </a:r>
            <a:r>
              <a:rPr lang="fr-FR" sz="1600" spc="-10" dirty="0" err="1">
                <a:latin typeface="Arial" panose="020B0604020202020204" pitchFamily="34" charset="0"/>
                <a:cs typeface="Arial" panose="020B0604020202020204" pitchFamily="34" charset="0"/>
              </a:rPr>
              <a:t>Egolf</a:t>
            </a:r>
            <a:endParaRPr lang="fr-FR" sz="1600" spc="-10" dirty="0">
              <a:latin typeface="Arial" panose="020B0604020202020204" pitchFamily="34" charset="0"/>
              <a:cs typeface="Arial" panose="020B0604020202020204" pitchFamily="34" charset="0"/>
            </a:endParaRPr>
          </a:p>
          <a:p>
            <a:pPr algn="ctr">
              <a:lnSpc>
                <a:spcPct val="100000"/>
              </a:lnSpc>
            </a:pPr>
            <a:r>
              <a:rPr lang="fr-FR" sz="1600" spc="-10" dirty="0">
                <a:latin typeface="Arial" panose="020B0604020202020204" pitchFamily="34" charset="0"/>
                <a:cs typeface="Arial" panose="020B0604020202020204" pitchFamily="34" charset="0"/>
              </a:rPr>
              <a:t>Une création commune de la Compagnie En Eaux Troubles</a:t>
            </a:r>
            <a:endParaRPr lang="fr-FR" sz="1600" dirty="0">
              <a:latin typeface="Arial" panose="020B0604020202020204" pitchFamily="34" charset="0"/>
              <a:cs typeface="Arial" panose="020B0604020202020204" pitchFamily="34" charset="0"/>
            </a:endParaRPr>
          </a:p>
        </p:txBody>
      </p:sp>
      <p:sp>
        <p:nvSpPr>
          <p:cNvPr id="10" name="Rectangle 9"/>
          <p:cNvSpPr/>
          <p:nvPr/>
        </p:nvSpPr>
        <p:spPr>
          <a:xfrm>
            <a:off x="1379247" y="9554229"/>
            <a:ext cx="4852353" cy="553998"/>
          </a:xfrm>
          <a:prstGeom prst="rect">
            <a:avLst/>
          </a:prstGeom>
        </p:spPr>
        <p:txBody>
          <a:bodyPr wrap="square">
            <a:spAutoFit/>
          </a:bodyPr>
          <a:lstStyle/>
          <a:p>
            <a:pPr algn="l"/>
            <a:endParaRPr lang="fr-FR" sz="1200" b="0" i="0" u="none" strike="noStrike" baseline="0" dirty="0">
              <a:solidFill>
                <a:srgbClr val="000000"/>
              </a:solidFill>
              <a:latin typeface="Arial" panose="020B0604020202020204" pitchFamily="34" charset="0"/>
              <a:cs typeface="Arial" panose="020B0604020202020204" pitchFamily="34" charset="0"/>
            </a:endParaRPr>
          </a:p>
          <a:p>
            <a:pPr algn="ctr"/>
            <a:r>
              <a:rPr lang="fr-FR" b="0" i="0" u="none" strike="noStrike" baseline="0" dirty="0">
                <a:solidFill>
                  <a:srgbClr val="000000"/>
                </a:solidFill>
                <a:latin typeface="Arial" panose="020B0604020202020204" pitchFamily="34" charset="0"/>
                <a:cs typeface="Arial" panose="020B0604020202020204" pitchFamily="34" charset="0"/>
              </a:rPr>
              <a:t> Création du 8 mai au</a:t>
            </a:r>
            <a:r>
              <a:rPr lang="fr-FR" b="0" i="0" u="none" strike="noStrike" baseline="0" dirty="0">
                <a:solidFill>
                  <a:schemeClr val="tx1"/>
                </a:solidFill>
                <a:latin typeface="Arial" panose="020B0604020202020204" pitchFamily="34" charset="0"/>
                <a:cs typeface="Arial" panose="020B0604020202020204" pitchFamily="34" charset="0"/>
              </a:rPr>
              <a:t> </a:t>
            </a:r>
            <a:r>
              <a:rPr lang="fr-FR" dirty="0">
                <a:solidFill>
                  <a:schemeClr val="tx1"/>
                </a:solidFill>
                <a:latin typeface="Arial" panose="020B0604020202020204" pitchFamily="34" charset="0"/>
                <a:cs typeface="Arial" panose="020B0604020202020204" pitchFamily="34" charset="0"/>
              </a:rPr>
              <a:t>18</a:t>
            </a:r>
            <a:r>
              <a:rPr lang="fr-FR" b="0" i="0" u="none" strike="noStrike" baseline="0" dirty="0">
                <a:solidFill>
                  <a:schemeClr val="tx1"/>
                </a:solidFill>
                <a:latin typeface="Arial" panose="020B0604020202020204" pitchFamily="34" charset="0"/>
                <a:cs typeface="Arial" panose="020B0604020202020204" pitchFamily="34" charset="0"/>
              </a:rPr>
              <a:t> </a:t>
            </a:r>
            <a:r>
              <a:rPr lang="fr-FR" b="0" i="0" u="none" strike="noStrike" baseline="0" dirty="0">
                <a:solidFill>
                  <a:srgbClr val="000000"/>
                </a:solidFill>
                <a:latin typeface="Arial" panose="020B0604020202020204" pitchFamily="34" charset="0"/>
                <a:cs typeface="Arial" panose="020B0604020202020204" pitchFamily="34" charset="0"/>
              </a:rPr>
              <a:t>mai</a:t>
            </a:r>
            <a:r>
              <a:rPr lang="fr-FR" b="0" i="0" u="none" strike="noStrike" dirty="0">
                <a:solidFill>
                  <a:srgbClr val="000000"/>
                </a:solidFill>
                <a:latin typeface="Arial" panose="020B0604020202020204" pitchFamily="34" charset="0"/>
                <a:cs typeface="Arial" panose="020B0604020202020204" pitchFamily="34" charset="0"/>
              </a:rPr>
              <a:t> 2025</a:t>
            </a:r>
            <a:r>
              <a:rPr lang="fr-FR" b="0" i="0" u="none" strike="noStrike" baseline="0" dirty="0">
                <a:solidFill>
                  <a:srgbClr val="000000"/>
                </a:solidFill>
                <a:latin typeface="Arial" panose="020B0604020202020204" pitchFamily="34" charset="0"/>
                <a:cs typeface="Arial" panose="020B0604020202020204" pitchFamily="34" charset="0"/>
              </a:rPr>
              <a:t> à la MC93</a:t>
            </a:r>
            <a:endParaRPr lang="fr-FR" dirty="0">
              <a:latin typeface="Arial" panose="020B0604020202020204" pitchFamily="34" charset="0"/>
              <a:cs typeface="Arial" panose="020B0604020202020204" pitchFamily="34" charset="0"/>
            </a:endParaRPr>
          </a:p>
        </p:txBody>
      </p:sp>
      <p:sp>
        <p:nvSpPr>
          <p:cNvPr id="12" name="Rectangle 11"/>
          <p:cNvSpPr/>
          <p:nvPr/>
        </p:nvSpPr>
        <p:spPr>
          <a:xfrm>
            <a:off x="5308600" y="7730545"/>
            <a:ext cx="1499128" cy="230832"/>
          </a:xfrm>
          <a:prstGeom prst="rect">
            <a:avLst/>
          </a:prstGeom>
        </p:spPr>
        <p:txBody>
          <a:bodyPr wrap="none">
            <a:spAutoFit/>
          </a:bodyPr>
          <a:lstStyle/>
          <a:p>
            <a:r>
              <a:rPr lang="fr-FR" sz="900" dirty="0">
                <a:solidFill>
                  <a:schemeClr val="bg1"/>
                </a:solidFill>
                <a:latin typeface="Arial" panose="020B0604020202020204" pitchFamily="34" charset="0"/>
                <a:cs typeface="Arial" panose="020B0604020202020204" pitchFamily="34" charset="0"/>
              </a:rPr>
              <a:t>Crédit photo : </a:t>
            </a:r>
            <a:r>
              <a:rPr lang="fr-FR" sz="900" dirty="0" err="1">
                <a:solidFill>
                  <a:schemeClr val="bg1"/>
                </a:solidFill>
                <a:latin typeface="Arial" panose="020B0604020202020204" pitchFamily="34" charset="0"/>
                <a:cs typeface="Arial" panose="020B0604020202020204" pitchFamily="34" charset="0"/>
              </a:rPr>
              <a:t>AchilleBird</a:t>
            </a:r>
            <a:r>
              <a:rPr lang="fr-FR" sz="900" dirty="0">
                <a:solidFill>
                  <a:schemeClr val="bg1"/>
                </a:solidFill>
                <a:latin typeface="Arial" panose="020B0604020202020204" pitchFamily="34" charset="0"/>
                <a:cs typeface="Arial" panose="020B0604020202020204" pitchFamily="34" charset="0"/>
              </a:rPr>
              <a:t>.</a:t>
            </a:r>
          </a:p>
        </p:txBody>
      </p:sp>
      <p:sp>
        <p:nvSpPr>
          <p:cNvPr id="13" name="Rectangle 12"/>
          <p:cNvSpPr/>
          <p:nvPr/>
        </p:nvSpPr>
        <p:spPr>
          <a:xfrm>
            <a:off x="1478541" y="435404"/>
            <a:ext cx="4852353" cy="646331"/>
          </a:xfrm>
          <a:prstGeom prst="rect">
            <a:avLst/>
          </a:prstGeom>
        </p:spPr>
        <p:txBody>
          <a:bodyPr wrap="square">
            <a:spAutoFit/>
          </a:bodyPr>
          <a:lstStyle/>
          <a:p>
            <a:pPr algn="l"/>
            <a:endParaRPr lang="fr-FR" sz="1200" b="0" i="0" u="none" strike="noStrike" baseline="0" dirty="0">
              <a:solidFill>
                <a:srgbClr val="000000"/>
              </a:solidFill>
              <a:latin typeface="Arial" panose="020B0604020202020204" pitchFamily="34" charset="0"/>
              <a:cs typeface="Arial" panose="020B0604020202020204" pitchFamily="34" charset="0"/>
            </a:endParaRPr>
          </a:p>
          <a:p>
            <a:pPr algn="ctr"/>
            <a:r>
              <a:rPr lang="fr-FR" sz="2400" dirty="0">
                <a:solidFill>
                  <a:srgbClr val="000000"/>
                </a:solidFill>
                <a:latin typeface="Arial" panose="020B0604020202020204" pitchFamily="34" charset="0"/>
                <a:cs typeface="Arial" panose="020B0604020202020204" pitchFamily="34" charset="0"/>
              </a:rPr>
              <a:t>DOSSIER ARTISTIQUE</a:t>
            </a:r>
            <a:endParaRPr lang="fr-FR" sz="3600" dirty="0">
              <a:latin typeface="Arial" panose="020B0604020202020204" pitchFamily="34" charset="0"/>
              <a:cs typeface="Arial" panose="020B0604020202020204" pitchFamily="34" charset="0"/>
            </a:endParaRPr>
          </a:p>
        </p:txBody>
      </p:sp>
      <p:sp>
        <p:nvSpPr>
          <p:cNvPr id="14" name="Rectangle 13"/>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stretch>
            <a:fillRect/>
          </a:stretch>
        </p:blipFill>
        <p:spPr>
          <a:xfrm>
            <a:off x="3098800" y="8903144"/>
            <a:ext cx="1949904" cy="786956"/>
          </a:xfrm>
          <a:prstGeom prst="rect">
            <a:avLst/>
          </a:prstGeom>
        </p:spPr>
      </p:pic>
    </p:spTree>
    <p:extLst>
      <p:ext uri="{BB962C8B-B14F-4D97-AF65-F5344CB8AC3E}">
        <p14:creationId xmlns:p14="http://schemas.microsoft.com/office/powerpoint/2010/main" val="2142232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9900" y="701753"/>
            <a:ext cx="6629400" cy="8643007"/>
          </a:xfrm>
          <a:prstGeom prst="rect">
            <a:avLst/>
          </a:prstGeom>
        </p:spPr>
        <p:txBody>
          <a:bodyPr vert="horz" wrap="square" lIns="0" tIns="12700" rIns="0" bIns="0" rtlCol="0">
            <a:spAutoFit/>
          </a:bodyPr>
          <a:lstStyle/>
          <a:p>
            <a:pPr marL="12700" marR="419734" indent="457200">
              <a:lnSpc>
                <a:spcPct val="110200"/>
              </a:lnSpc>
              <a:spcBef>
                <a:spcPts val="5"/>
              </a:spcBef>
            </a:pPr>
            <a:r>
              <a:rPr lang="fr-FR" b="1" dirty="0">
                <a:latin typeface="Arial" panose="020B0604020202020204" pitchFamily="34" charset="0"/>
                <a:cs typeface="Arial" panose="020B0604020202020204" pitchFamily="34" charset="0"/>
              </a:rPr>
              <a:t>NOTE D’INTENTION</a:t>
            </a:r>
          </a:p>
          <a:p>
            <a:pPr marL="12700" marR="419734" indent="457200">
              <a:lnSpc>
                <a:spcPct val="110200"/>
              </a:lnSpc>
              <a:spcBef>
                <a:spcPts val="5"/>
              </a:spcBef>
            </a:pPr>
            <a:endParaRPr lang="fr-FR" sz="1200" dirty="0">
              <a:latin typeface="Arial" panose="020B0604020202020204" pitchFamily="34" charset="0"/>
              <a:cs typeface="Arial" panose="020B0604020202020204" pitchFamily="34" charset="0"/>
            </a:endParaRPr>
          </a:p>
          <a:p>
            <a:r>
              <a:rPr lang="fr-FR" sz="1200" i="1" dirty="0"/>
              <a:t>Le seigneur des porcheries </a:t>
            </a:r>
            <a:r>
              <a:rPr lang="fr-FR" sz="1200" dirty="0"/>
              <a:t>est une histoire jouée par les </a:t>
            </a:r>
            <a:r>
              <a:rPr lang="fr-FR" sz="1200" dirty="0" err="1"/>
              <a:t>éboueur.euses</a:t>
            </a:r>
            <a:r>
              <a:rPr lang="fr-FR" sz="1200" dirty="0"/>
              <a:t> de la ville de Baker.</a:t>
            </a:r>
          </a:p>
          <a:p>
            <a:endParaRPr lang="fr-FR" sz="1200" dirty="0"/>
          </a:p>
          <a:p>
            <a:r>
              <a:rPr lang="fr-FR" sz="1200" dirty="0"/>
              <a:t> Baker c’est notre monde occidental en éprouvette. C’est une petite ville nichée entre des champs d’usines-fermes, fait d’entrepôts, de chauvinisme. Un résumé de capitalisme blanc, de patriarcat dévastateur, un condensé d’injustice, une machine infernale qui régurgite tout, et entasse ses déchets. Ces </a:t>
            </a:r>
            <a:r>
              <a:rPr lang="fr-FR" sz="1200" dirty="0" err="1"/>
              <a:t>éboueur.euses</a:t>
            </a:r>
            <a:r>
              <a:rPr lang="fr-FR" sz="1200" dirty="0"/>
              <a:t> vivent dans un biotope ravagé, dans une société fragmentée et isolée, mais aussi dans une société de la blessure intime, du choc post-traumatique, de la fracture à la fois interne et commune. Ce sont des </a:t>
            </a:r>
            <a:r>
              <a:rPr lang="fr-FR" sz="1200" dirty="0" err="1"/>
              <a:t>blessé.es</a:t>
            </a:r>
            <a:r>
              <a:rPr lang="fr-FR" sz="1200" dirty="0"/>
              <a:t>, des </a:t>
            </a:r>
            <a:r>
              <a:rPr lang="fr-FR" sz="1200" dirty="0" err="1"/>
              <a:t>raté.es</a:t>
            </a:r>
            <a:r>
              <a:rPr lang="fr-FR" sz="1200" dirty="0"/>
              <a:t> de notre réel. Dans leurs corps, leur </a:t>
            </a:r>
            <a:r>
              <a:rPr lang="fr-FR" sz="1200" dirty="0" err="1"/>
              <a:t>psychée</a:t>
            </a:r>
            <a:r>
              <a:rPr lang="fr-FR" sz="1200" dirty="0"/>
              <a:t>, leurs vies. </a:t>
            </a:r>
          </a:p>
          <a:p>
            <a:endParaRPr lang="fr-FR" sz="1200" dirty="0"/>
          </a:p>
          <a:p>
            <a:r>
              <a:rPr lang="fr-FR" sz="1200" dirty="0"/>
              <a:t>La violence du monde est au cœur de ce projet, de leur vies. Le vieux manteau du monde les brûle et ils s’efforcent, par mille mouvements de manches, de le retirer. Mais comment distinguer, quand les fibres du manteau fondent de chaleur, ce qui est de leur peau et ce qui est le manteau ?</a:t>
            </a:r>
          </a:p>
          <a:p>
            <a:endParaRPr lang="fr-FR" sz="1200" dirty="0"/>
          </a:p>
          <a:p>
            <a:r>
              <a:rPr lang="fr-FR" sz="1200" dirty="0"/>
              <a:t>Ce groupe d’éboueurs pose alors ces deux questions : d’où vient cette violence, est-elle innée aux humains ou systémique ? Pouvons-nous sublimer la chaîne de violence que nous observons, ou sommes-nous condamnés à la répéter ?</a:t>
            </a:r>
          </a:p>
          <a:p>
            <a:endParaRPr lang="fr-FR" sz="1200" dirty="0"/>
          </a:p>
          <a:p>
            <a:pPr marL="12700" marR="419734" indent="457200">
              <a:lnSpc>
                <a:spcPct val="110200"/>
              </a:lnSpc>
              <a:spcBef>
                <a:spcPts val="5"/>
              </a:spcBef>
            </a:pPr>
            <a:r>
              <a:rPr lang="fr-FR" sz="1200" dirty="0">
                <a:latin typeface="Arial" panose="020B0604020202020204" pitchFamily="34" charset="0"/>
                <a:cs typeface="Arial" panose="020B0604020202020204" pitchFamily="34" charset="0"/>
              </a:rPr>
              <a:t>Alors les </a:t>
            </a:r>
            <a:r>
              <a:rPr lang="fr-FR" sz="1200" dirty="0" err="1">
                <a:latin typeface="Arial" panose="020B0604020202020204" pitchFamily="34" charset="0"/>
                <a:cs typeface="Arial" panose="020B0604020202020204" pitchFamily="34" charset="0"/>
              </a:rPr>
              <a:t>eboueurs</a:t>
            </a:r>
            <a:r>
              <a:rPr lang="fr-FR" sz="1200" dirty="0">
                <a:latin typeface="Arial" panose="020B0604020202020204" pitchFamily="34" charset="0"/>
                <a:cs typeface="Arial" panose="020B0604020202020204" pitchFamily="34" charset="0"/>
              </a:rPr>
              <a:t>, à travers le prétexte de l’histoire de John, replongent dans la décharge et jouent comme des enfants dans une cour de récréation. Il sont porteurs de multiples identités et le récit et ses déploiements se racontent grâce à de multiples couches de jeux agencées : jeux de personnages, narrations, récits intérieurs, jeux </a:t>
            </a:r>
            <a:r>
              <a:rPr lang="fr-FR" sz="1200" dirty="0" err="1">
                <a:latin typeface="Arial" panose="020B0604020202020204" pitchFamily="34" charset="0"/>
                <a:cs typeface="Arial" panose="020B0604020202020204" pitchFamily="34" charset="0"/>
              </a:rPr>
              <a:t>chorégraphiques,musique</a:t>
            </a:r>
            <a:r>
              <a:rPr lang="fr-FR" sz="1200" dirty="0">
                <a:latin typeface="Arial" panose="020B0604020202020204" pitchFamily="34" charset="0"/>
                <a:cs typeface="Arial" panose="020B0604020202020204" pitchFamily="34" charset="0"/>
              </a:rPr>
              <a:t> et saynètes de théâtres “pauvres” modernes (stand up, karaoké, cabaret moderne, vidéo </a:t>
            </a:r>
            <a:r>
              <a:rPr lang="fr-FR" sz="1200" dirty="0" err="1">
                <a:latin typeface="Arial" panose="020B0604020202020204" pitchFamily="34" charset="0"/>
                <a:cs typeface="Arial" panose="020B0604020202020204" pitchFamily="34" charset="0"/>
              </a:rPr>
              <a:t>youtube</a:t>
            </a:r>
            <a:r>
              <a:rPr lang="fr-FR" sz="1200" dirty="0">
                <a:latin typeface="Arial" panose="020B0604020202020204" pitchFamily="34" charset="0"/>
                <a:cs typeface="Arial" panose="020B0604020202020204" pitchFamily="34" charset="0"/>
              </a:rPr>
              <a:t> sans smartphone, bouffon, recompositions d’exercices sportifs en exercices théâtraux, </a:t>
            </a:r>
            <a:r>
              <a:rPr lang="fr-FR" sz="1200" dirty="0" err="1">
                <a:latin typeface="Arial" panose="020B0604020202020204" pitchFamily="34" charset="0"/>
                <a:cs typeface="Arial" panose="020B0604020202020204" pitchFamily="34" charset="0"/>
              </a:rPr>
              <a:t>etc</a:t>
            </a:r>
            <a:r>
              <a:rPr lang="fr-FR" sz="1200" dirty="0">
                <a:latin typeface="Arial" panose="020B0604020202020204" pitchFamily="34" charset="0"/>
                <a:cs typeface="Arial" panose="020B0604020202020204" pitchFamily="34" charset="0"/>
              </a:rPr>
              <a:t>). L’espace du théâtre est en permanence mouvant, un bac à sables pour adultes, et le récit se déroule par empilements, </a:t>
            </a:r>
            <a:r>
              <a:rPr lang="fr-FR" sz="1200" dirty="0" err="1">
                <a:latin typeface="Arial" panose="020B0604020202020204" pitchFamily="34" charset="0"/>
                <a:cs typeface="Arial" panose="020B0604020202020204" pitchFamily="34" charset="0"/>
              </a:rPr>
              <a:t>orchestralité</a:t>
            </a:r>
            <a:r>
              <a:rPr lang="fr-FR" sz="1200" dirty="0">
                <a:latin typeface="Arial" panose="020B0604020202020204" pitchFamily="34" charset="0"/>
                <a:cs typeface="Arial" panose="020B0604020202020204" pitchFamily="34" charset="0"/>
              </a:rPr>
              <a:t> et choralité où le théâtre prend vie. Où il explose de vitalité, d’outrecuidance, de force, de joie pure, de jubilation. Sans solutions et au milieu des paradoxes. Politique car public, burlesque et outrancier. Rieur et vitriolé. Ce n’est pas un théâtre de l’errance, c’est un théâtre du rond-point.</a:t>
            </a:r>
          </a:p>
          <a:p>
            <a:pPr marL="12700" marR="419734" indent="457200">
              <a:lnSpc>
                <a:spcPct val="110200"/>
              </a:lnSpc>
              <a:spcBef>
                <a:spcPts val="5"/>
              </a:spcBef>
            </a:pPr>
            <a:endParaRPr lang="fr-FR" sz="1200" dirty="0">
              <a:latin typeface="Arial" panose="020B0604020202020204" pitchFamily="34" charset="0"/>
              <a:cs typeface="Arial" panose="020B0604020202020204" pitchFamily="34" charset="0"/>
            </a:endParaRPr>
          </a:p>
          <a:p>
            <a:pPr marL="12700" marR="55244" indent="457200">
              <a:lnSpc>
                <a:spcPct val="110200"/>
              </a:lnSpc>
              <a:spcBef>
                <a:spcPts val="100"/>
              </a:spcBef>
            </a:pPr>
            <a:r>
              <a:rPr lang="fr-FR" sz="1200" dirty="0">
                <a:latin typeface="Arial" panose="020B0604020202020204" pitchFamily="34" charset="0"/>
                <a:cs typeface="Arial" panose="020B0604020202020204" pitchFamily="34" charset="0"/>
              </a:rPr>
              <a:t>Ce rond point est le théâtre dans son entièreté. Dans la salle</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où</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la</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frontière</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scène-</a:t>
            </a:r>
            <a:r>
              <a:rPr lang="fr-FR" sz="1200" spc="-10" dirty="0">
                <a:latin typeface="Arial" panose="020B0604020202020204" pitchFamily="34" charset="0"/>
                <a:cs typeface="Arial" panose="020B0604020202020204" pitchFamily="34" charset="0"/>
              </a:rPr>
              <a:t>salle </a:t>
            </a:r>
            <a:r>
              <a:rPr lang="fr-FR" sz="1200" dirty="0">
                <a:latin typeface="Arial" panose="020B0604020202020204" pitchFamily="34" charset="0"/>
                <a:cs typeface="Arial" panose="020B0604020202020204" pitchFamily="34" charset="0"/>
              </a:rPr>
              <a:t>n’existe plus, et même sur les extérieurs architecturaux et sur les sas, où le spectacle continue avant-pendant et après la représentation même. Il</a:t>
            </a:r>
            <a:r>
              <a:rPr lang="fr-FR" sz="1200" spc="-2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interroge les débuts, les fins, et les codes d’une représentation. A travers cela, </a:t>
            </a:r>
            <a:r>
              <a:rPr lang="fr-FR" sz="1200" spc="-25" dirty="0">
                <a:latin typeface="Arial" panose="020B0604020202020204" pitchFamily="34" charset="0"/>
                <a:cs typeface="Arial" panose="020B0604020202020204" pitchFamily="34" charset="0"/>
              </a:rPr>
              <a:t>il </a:t>
            </a:r>
            <a:r>
              <a:rPr lang="fr-FR" sz="1200" dirty="0">
                <a:latin typeface="Arial" panose="020B0604020202020204" pitchFamily="34" charset="0"/>
                <a:cs typeface="Arial" panose="020B0604020202020204" pitchFamily="34" charset="0"/>
              </a:rPr>
              <a:t>interroge l’onirique, nos territoires intérieurs, nos poésies qui débordent et </a:t>
            </a:r>
            <a:r>
              <a:rPr lang="fr-FR" sz="1200" spc="-10" dirty="0">
                <a:latin typeface="Arial" panose="020B0604020202020204" pitchFamily="34" charset="0"/>
                <a:cs typeface="Arial" panose="020B0604020202020204" pitchFamily="34" charset="0"/>
              </a:rPr>
              <a:t>palpitent </a:t>
            </a:r>
            <a:r>
              <a:rPr lang="fr-FR" sz="1200" dirty="0">
                <a:latin typeface="Arial" panose="020B0604020202020204" pitchFamily="34" charset="0"/>
                <a:cs typeface="Arial" panose="020B0604020202020204" pitchFamily="34" charset="0"/>
              </a:rPr>
              <a:t>et sortent des cadres de jeu et cadres de </a:t>
            </a:r>
            <a:r>
              <a:rPr lang="fr-FR" sz="1200" spc="-10" dirty="0">
                <a:latin typeface="Arial" panose="020B0604020202020204" pitchFamily="34" charset="0"/>
                <a:cs typeface="Arial" panose="020B0604020202020204" pitchFamily="34" charset="0"/>
              </a:rPr>
              <a:t>scènes.</a:t>
            </a:r>
            <a:endParaRPr lang="fr-FR" sz="1200" dirty="0">
              <a:latin typeface="Arial" panose="020B0604020202020204" pitchFamily="34" charset="0"/>
              <a:cs typeface="Arial" panose="020B0604020202020204" pitchFamily="34" charset="0"/>
            </a:endParaRPr>
          </a:p>
          <a:p>
            <a:pPr>
              <a:lnSpc>
                <a:spcPct val="100000"/>
              </a:lnSpc>
              <a:spcBef>
                <a:spcPts val="20"/>
              </a:spcBef>
            </a:pPr>
            <a:endParaRPr lang="fr-FR" sz="1200" dirty="0">
              <a:latin typeface="Arial" panose="020B0604020202020204" pitchFamily="34" charset="0"/>
              <a:cs typeface="Arial" panose="020B0604020202020204" pitchFamily="34" charset="0"/>
            </a:endParaRPr>
          </a:p>
          <a:p>
            <a:r>
              <a:rPr lang="fr-FR" sz="1200" dirty="0"/>
              <a:t>Le spectacle jouera en permanence entre son côté théâtre populaire, nu et tréteaux avec les éléments qui seront visibles et assumés (coulisses, régie, carré de jeu nu, boite noire et </a:t>
            </a:r>
            <a:r>
              <a:rPr lang="fr-FR" sz="1200" dirty="0" err="1"/>
              <a:t>etc</a:t>
            </a:r>
            <a:r>
              <a:rPr lang="fr-FR" sz="1200" dirty="0"/>
              <a:t>), et sur l’organique des différents éléments de création autres que le jeu des </a:t>
            </a:r>
            <a:r>
              <a:rPr lang="fr-FR" sz="1200" dirty="0" err="1"/>
              <a:t>acteurices</a:t>
            </a:r>
            <a:r>
              <a:rPr lang="fr-FR" sz="1200" dirty="0"/>
              <a:t>. </a:t>
            </a:r>
            <a:endParaRPr lang="fr-FR" sz="1200" dirty="0">
              <a:latin typeface="Arial" panose="020B0604020202020204" pitchFamily="34" charset="0"/>
              <a:cs typeface="Arial" panose="020B0604020202020204" pitchFamily="34" charset="0"/>
            </a:endParaRPr>
          </a:p>
          <a:p>
            <a:pPr marL="12700" marR="419734" indent="457200">
              <a:lnSpc>
                <a:spcPct val="110200"/>
              </a:lnSpc>
              <a:spcBef>
                <a:spcPts val="5"/>
              </a:spcBef>
            </a:pPr>
            <a:endParaRPr lang="fr-FR" sz="1200" dirty="0">
              <a:latin typeface="Arial" panose="020B0604020202020204" pitchFamily="34" charset="0"/>
              <a:cs typeface="Arial" panose="020B0604020202020204" pitchFamily="34" charset="0"/>
            </a:endParaRPr>
          </a:p>
          <a:p>
            <a:pPr marL="12700" marR="419734" indent="457200">
              <a:lnSpc>
                <a:spcPct val="110200"/>
              </a:lnSpc>
              <a:spcBef>
                <a:spcPts val="5"/>
              </a:spcBef>
            </a:pPr>
            <a:endParaRPr sz="1200" dirty="0">
              <a:latin typeface="Arial" panose="020B0604020202020204" pitchFamily="34" charset="0"/>
              <a:cs typeface="Arial" panose="020B0604020202020204" pitchFamily="34" charset="0"/>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25" dirty="0"/>
              <a:t>10</a:t>
            </a:fld>
            <a:endParaRPr spc="-25" dirty="0"/>
          </a:p>
        </p:txBody>
      </p:sp>
      <p:sp>
        <p:nvSpPr>
          <p:cNvPr id="7" name="Rectangle 6"/>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7213600" y="10418818"/>
            <a:ext cx="244475" cy="181609"/>
          </a:xfrm>
          <a:prstGeom prst="rect">
            <a:avLst/>
          </a:prstGeom>
        </p:spPr>
        <p:txBody>
          <a:bodyPr vert="horz" wrap="square" lIns="0" tIns="0" rIns="0" bIns="0" rtlCol="0">
            <a:spAutoFit/>
          </a:bodyPr>
          <a:lstStyle/>
          <a:p>
            <a:pPr marL="38100">
              <a:lnSpc>
                <a:spcPts val="1315"/>
              </a:lnSpc>
            </a:pPr>
            <a:fld id="{81D60167-4931-47E6-BA6A-407CBD079E47}" type="slidenum">
              <a:rPr spc="-25" dirty="0"/>
              <a:t>11</a:t>
            </a:fld>
            <a:endParaRPr spc="-25" dirty="0"/>
          </a:p>
        </p:txBody>
      </p:sp>
      <p:sp>
        <p:nvSpPr>
          <p:cNvPr id="2" name="object 2"/>
          <p:cNvSpPr txBox="1"/>
          <p:nvPr/>
        </p:nvSpPr>
        <p:spPr>
          <a:xfrm>
            <a:off x="584200" y="469900"/>
            <a:ext cx="6477000" cy="9470413"/>
          </a:xfrm>
          <a:prstGeom prst="rect">
            <a:avLst/>
          </a:prstGeom>
        </p:spPr>
        <p:txBody>
          <a:bodyPr vert="horz" wrap="square" lIns="0" tIns="12700" rIns="0" bIns="0" rtlCol="0">
            <a:spAutoFit/>
          </a:bodyPr>
          <a:lstStyle/>
          <a:p>
            <a:pPr>
              <a:spcBef>
                <a:spcPts val="20"/>
              </a:spcBef>
            </a:pPr>
            <a:r>
              <a:rPr lang="fr-FR" sz="1200" dirty="0"/>
              <a:t>    </a:t>
            </a:r>
          </a:p>
          <a:p>
            <a:pPr>
              <a:spcBef>
                <a:spcPts val="20"/>
              </a:spcBef>
            </a:pPr>
            <a:r>
              <a:rPr lang="fr-FR" sz="1200" dirty="0"/>
              <a:t>        L’ensemble des départements de scénographie, lumière, costumes et musiques sont des expressions de l’intériorité de John et à ce titre ils explorent deux aspects en même temps. </a:t>
            </a:r>
          </a:p>
          <a:p>
            <a:pPr>
              <a:spcBef>
                <a:spcPts val="20"/>
              </a:spcBef>
            </a:pPr>
            <a:r>
              <a:rPr lang="fr-FR" sz="1200" dirty="0"/>
              <a:t>   D’un côté le grand continent de pop culture occidentale, autour notamment de la culture patriarcale et commerciale, une sorte de grand coffre à jouets dans lequel nous avons grandis.       </a:t>
            </a:r>
          </a:p>
          <a:p>
            <a:pPr>
              <a:spcBef>
                <a:spcPts val="20"/>
              </a:spcBef>
            </a:pPr>
            <a:r>
              <a:rPr lang="fr-FR" sz="1200" dirty="0"/>
              <a:t>    Et de l’autre côté ils explorent l’expression des territoires intérieurs de John avec ses rêves, ses distorsions et ses traumas. </a:t>
            </a:r>
          </a:p>
          <a:p>
            <a:pPr>
              <a:spcBef>
                <a:spcPts val="20"/>
              </a:spcBef>
            </a:pPr>
            <a:r>
              <a:rPr lang="fr-FR" sz="1200" dirty="0"/>
              <a:t>    Pour cela, une grande recherche autour du </a:t>
            </a:r>
            <a:r>
              <a:rPr lang="fr-FR" sz="1200" dirty="0" err="1"/>
              <a:t>matiérage</a:t>
            </a:r>
            <a:r>
              <a:rPr lang="fr-FR" sz="1200" dirty="0"/>
              <a:t>, de la vibration, du côté « chair » de ces éléments sera fait. </a:t>
            </a:r>
          </a:p>
          <a:p>
            <a:pPr>
              <a:spcBef>
                <a:spcPts val="20"/>
              </a:spcBef>
            </a:pPr>
            <a:r>
              <a:rPr lang="fr-FR" sz="1200" dirty="0"/>
              <a:t>    Et les départements lumineux et musicaux seront travaillés pour être joués en live, en variation et écoute et lien direct et au présent avec le jeu. </a:t>
            </a:r>
            <a:endParaRPr lang="fr-FR" sz="1200" dirty="0">
              <a:latin typeface="Arial" panose="020B0604020202020204" pitchFamily="34" charset="0"/>
              <a:cs typeface="Arial" panose="020B0604020202020204" pitchFamily="34" charset="0"/>
            </a:endParaRPr>
          </a:p>
          <a:p>
            <a:pPr>
              <a:lnSpc>
                <a:spcPct val="100000"/>
              </a:lnSpc>
              <a:spcBef>
                <a:spcPts val="20"/>
              </a:spcBef>
            </a:pPr>
            <a:endParaRPr sz="1200" dirty="0">
              <a:latin typeface="Arial" panose="020B0604020202020204" pitchFamily="34" charset="0"/>
              <a:cs typeface="Arial" panose="020B0604020202020204" pitchFamily="34" charset="0"/>
            </a:endParaRPr>
          </a:p>
          <a:p>
            <a:pPr marL="12700" marR="5080" indent="457200">
              <a:lnSpc>
                <a:spcPct val="110200"/>
              </a:lnSpc>
            </a:pPr>
            <a:r>
              <a:rPr sz="1200" dirty="0">
                <a:latin typeface="Arial" panose="020B0604020202020204" pitchFamily="34" charset="0"/>
                <a:cs typeface="Arial" panose="020B0604020202020204" pitchFamily="34" charset="0"/>
              </a:rPr>
              <a:t>C’est une épopée, un spectacle long. Qui explorera la puissante </a:t>
            </a:r>
            <a:r>
              <a:rPr sz="1200" spc="-10" dirty="0">
                <a:latin typeface="Arial" panose="020B0604020202020204" pitchFamily="34" charset="0"/>
                <a:cs typeface="Arial" panose="020B0604020202020204" pitchFamily="34" charset="0"/>
              </a:rPr>
              <a:t>métaphore</a:t>
            </a:r>
            <a:r>
              <a:rPr sz="1200" spc="5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notre histoire humaine comme un empilement de strates infinies, la </a:t>
            </a:r>
            <a:r>
              <a:rPr sz="1200" spc="-10" dirty="0">
                <a:latin typeface="Arial" panose="020B0604020202020204" pitchFamily="34" charset="0"/>
                <a:cs typeface="Arial" panose="020B0604020202020204" pitchFamily="34" charset="0"/>
              </a:rPr>
              <a:t>question </a:t>
            </a:r>
            <a:r>
              <a:rPr sz="1200" dirty="0">
                <a:latin typeface="Arial" panose="020B0604020202020204" pitchFamily="34" charset="0"/>
                <a:cs typeface="Arial" panose="020B0604020202020204" pitchFamily="34" charset="0"/>
              </a:rPr>
              <a:t>brûlante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la violence et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ce qu’on en</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fait, les fatigues et les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facilités de nos </a:t>
            </a:r>
            <a:r>
              <a:rPr sz="1200" spc="-10" dirty="0">
                <a:latin typeface="Arial" panose="020B0604020202020204" pitchFamily="34" charset="0"/>
                <a:cs typeface="Arial" panose="020B0604020202020204" pitchFamily="34" charset="0"/>
              </a:rPr>
              <a:t>vies, </a:t>
            </a:r>
            <a:r>
              <a:rPr sz="1200" dirty="0">
                <a:latin typeface="Arial" panose="020B0604020202020204" pitchFamily="34" charset="0"/>
                <a:cs typeface="Arial" panose="020B0604020202020204" pitchFamily="34" charset="0"/>
              </a:rPr>
              <a:t>la</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conscience du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mélange permanent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vie et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mort,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culpabilités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 </a:t>
            </a:r>
            <a:r>
              <a:rPr sz="1200" spc="-25" dirty="0">
                <a:latin typeface="Arial" panose="020B0604020202020204" pitchFamily="34" charset="0"/>
                <a:cs typeface="Arial" panose="020B0604020202020204" pitchFamily="34" charset="0"/>
              </a:rPr>
              <a:t>de </a:t>
            </a:r>
            <a:r>
              <a:rPr sz="1200" dirty="0">
                <a:latin typeface="Arial" panose="020B0604020202020204" pitchFamily="34" charset="0"/>
                <a:cs typeface="Arial" panose="020B0604020202020204" pitchFamily="34" charset="0"/>
              </a:rPr>
              <a:t>renaissances</a:t>
            </a:r>
            <a:r>
              <a:rPr lang="fr-F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d’une</a:t>
            </a:r>
            <a:r>
              <a:rPr sz="1200" dirty="0">
                <a:latin typeface="Arial" panose="020B0604020202020204" pitchFamily="34" charset="0"/>
                <a:cs typeface="Arial" panose="020B0604020202020204" pitchFamily="34" charset="0"/>
              </a:rPr>
              <a:t> société de la consommation en décharge, </a:t>
            </a:r>
            <a:r>
              <a:rPr sz="1200" spc="-25" dirty="0">
                <a:latin typeface="Arial" panose="020B0604020202020204" pitchFamily="34" charset="0"/>
                <a:cs typeface="Arial" panose="020B0604020202020204" pitchFamily="34" charset="0"/>
              </a:rPr>
              <a:t>de</a:t>
            </a:r>
            <a:r>
              <a:rPr sz="1200" spc="5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l’accumulation</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 de </a:t>
            </a:r>
            <a:r>
              <a:rPr sz="1200" dirty="0" err="1">
                <a:latin typeface="Arial" panose="020B0604020202020204" pitchFamily="34" charset="0"/>
                <a:cs typeface="Arial" panose="020B0604020202020204" pitchFamily="34" charset="0"/>
              </a:rPr>
              <a:t>l’engorgement</a:t>
            </a:r>
            <a:r>
              <a:rPr lang="fr-FR" sz="1200" dirty="0">
                <a:latin typeface="Arial" panose="020B0604020202020204" pitchFamily="34" charset="0"/>
                <a:cs typeface="Arial" panose="020B0604020202020204" pitchFamily="34" charset="0"/>
              </a:rPr>
              <a:t>, de nos </a:t>
            </a:r>
            <a:r>
              <a:rPr sz="1200" dirty="0" err="1">
                <a:latin typeface="Arial" panose="020B0604020202020204" pitchFamily="34" charset="0"/>
                <a:cs typeface="Arial" panose="020B0604020202020204" pitchFamily="34" charset="0"/>
              </a:rPr>
              <a:t>individualités</a:t>
            </a:r>
            <a:r>
              <a:rPr sz="1200" dirty="0">
                <a:latin typeface="Arial" panose="020B0604020202020204" pitchFamily="34" charset="0"/>
                <a:cs typeface="Arial" panose="020B0604020202020204" pitchFamily="34" charset="0"/>
              </a:rPr>
              <a:t> marquées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par </a:t>
            </a:r>
            <a:r>
              <a:rPr sz="1200" spc="-25" dirty="0">
                <a:latin typeface="Arial" panose="020B0604020202020204" pitchFamily="34" charset="0"/>
                <a:cs typeface="Arial" panose="020B0604020202020204" pitchFamily="34" charset="0"/>
              </a:rPr>
              <a:t>la </a:t>
            </a:r>
            <a:r>
              <a:rPr sz="1200" dirty="0">
                <a:latin typeface="Arial" panose="020B0604020202020204" pitchFamily="34" charset="0"/>
                <a:cs typeface="Arial" panose="020B0604020202020204" pitchFamily="34" charset="0"/>
              </a:rPr>
              <a:t>violence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 le temps qui passe, comme des sacs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poubelles remplis : </a:t>
            </a:r>
            <a:r>
              <a:rPr sz="1200" spc="-10" dirty="0">
                <a:latin typeface="Arial" panose="020B0604020202020204" pitchFamily="34" charset="0"/>
                <a:cs typeface="Arial" panose="020B0604020202020204" pitchFamily="34" charset="0"/>
              </a:rPr>
              <a:t>blessures, </a:t>
            </a:r>
            <a:r>
              <a:rPr sz="1200" dirty="0">
                <a:latin typeface="Arial" panose="020B0604020202020204" pitchFamily="34" charset="0"/>
                <a:cs typeface="Arial" panose="020B0604020202020204" pitchFamily="34" charset="0"/>
              </a:rPr>
              <a:t>vieillesse, fatigue, traumatismes. Cette exploration est autant la plongée dans </a:t>
            </a:r>
            <a:r>
              <a:rPr sz="1200" spc="-25" dirty="0">
                <a:latin typeface="Arial" panose="020B0604020202020204" pitchFamily="34" charset="0"/>
                <a:cs typeface="Arial" panose="020B0604020202020204" pitchFamily="34" charset="0"/>
              </a:rPr>
              <a:t>les </a:t>
            </a:r>
            <a:r>
              <a:rPr sz="1200" dirty="0">
                <a:latin typeface="Arial" panose="020B0604020202020204" pitchFamily="34" charset="0"/>
                <a:cs typeface="Arial" panose="020B0604020202020204" pitchFamily="34" charset="0"/>
              </a:rPr>
              <a:t>raisons de cette tragédie qu’ils ont vécu que l’acte fondateur d’un groupe, et du </a:t>
            </a:r>
            <a:r>
              <a:rPr sz="1200" spc="-20" dirty="0">
                <a:latin typeface="Arial" panose="020B0604020202020204" pitchFamily="34" charset="0"/>
                <a:cs typeface="Arial" panose="020B0604020202020204" pitchFamily="34" charset="0"/>
              </a:rPr>
              <a:t>jeu. </a:t>
            </a:r>
            <a:r>
              <a:rPr sz="1200" dirty="0">
                <a:latin typeface="Arial" panose="020B0604020202020204" pitchFamily="34" charset="0"/>
                <a:cs typeface="Arial" panose="020B0604020202020204" pitchFamily="34" charset="0"/>
              </a:rPr>
              <a:t>Les</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éboueur.euses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s’improvisent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artistes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dans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élan</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joie,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jeu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création</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qui lie ces traumatisés. Un exutoire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salutaire et cathartique qui donne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un répit, </a:t>
            </a:r>
            <a:r>
              <a:rPr lang="fr-FR" sz="1200" spc="-25" dirty="0">
                <a:latin typeface="Arial" panose="020B0604020202020204" pitchFamily="34" charset="0"/>
                <a:cs typeface="Arial" panose="020B0604020202020204" pitchFamily="34" charset="0"/>
              </a:rPr>
              <a:t>du </a:t>
            </a:r>
            <a:r>
              <a:rPr lang="fr-FR" sz="1200" dirty="0">
                <a:latin typeface="Arial" panose="020B0604020202020204" pitchFamily="34" charset="0"/>
                <a:cs typeface="Arial" panose="020B0604020202020204" pitchFamily="34" charset="0"/>
              </a:rPr>
              <a:t>temps pour les questions et le jeu. Un rituel qui crée un paradoxal amour et </a:t>
            </a:r>
            <a:r>
              <a:rPr lang="fr-FR" sz="1200" spc="-25" dirty="0">
                <a:latin typeface="Arial" panose="020B0604020202020204" pitchFamily="34" charset="0"/>
                <a:cs typeface="Arial" panose="020B0604020202020204" pitchFamily="34" charset="0"/>
              </a:rPr>
              <a:t>un </a:t>
            </a:r>
            <a:r>
              <a:rPr lang="fr-FR" sz="1200" dirty="0">
                <a:latin typeface="Arial" panose="020B0604020202020204" pitchFamily="34" charset="0"/>
                <a:cs typeface="Arial" panose="020B0604020202020204" pitchFamily="34" charset="0"/>
              </a:rPr>
              <a:t>espoir,</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qui</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permet</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d’affronter</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deuil.</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Ils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viennent</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occuper</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théâtre</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non</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pas</a:t>
            </a:r>
            <a:r>
              <a:rPr lang="fr-FR" sz="1200" spc="-10" dirty="0">
                <a:latin typeface="Arial" panose="020B0604020202020204" pitchFamily="34" charset="0"/>
                <a:cs typeface="Arial" panose="020B0604020202020204" pitchFamily="34" charset="0"/>
              </a:rPr>
              <a:t> </a:t>
            </a:r>
            <a:r>
              <a:rPr lang="fr-FR" sz="1200" spc="-20" dirty="0">
                <a:latin typeface="Arial" panose="020B0604020202020204" pitchFamily="34" charset="0"/>
                <a:cs typeface="Arial" panose="020B0604020202020204" pitchFamily="34" charset="0"/>
              </a:rPr>
              <a:t>pour </a:t>
            </a:r>
            <a:r>
              <a:rPr lang="fr-FR" sz="1200" dirty="0">
                <a:latin typeface="Arial" panose="020B0604020202020204" pitchFamily="34" charset="0"/>
                <a:cs typeface="Arial" panose="020B0604020202020204" pitchFamily="34" charset="0"/>
              </a:rPr>
              <a:t>gagner.</a:t>
            </a:r>
            <a:r>
              <a:rPr lang="fr-FR" sz="1200" spc="-2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Mais</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pour</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retrouver</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leurs</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voix,</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comprendre,</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pour</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guérir,</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régler</a:t>
            </a:r>
            <a:r>
              <a:rPr lang="fr-FR" sz="1200" spc="-1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leurs </a:t>
            </a:r>
            <a:r>
              <a:rPr lang="fr-FR" sz="1200" dirty="0">
                <a:latin typeface="Arial" panose="020B0604020202020204" pitchFamily="34" charset="0"/>
                <a:cs typeface="Arial" panose="020B0604020202020204" pitchFamily="34" charset="0"/>
              </a:rPr>
              <a:t>comptes,</a:t>
            </a:r>
            <a:r>
              <a:rPr lang="fr-FR" sz="1200" spc="-2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questionner</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surtout,</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exulter,</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et</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se</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pardonner.</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Car</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sans</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parole</a:t>
            </a:r>
            <a:r>
              <a:rPr lang="fr-FR" sz="1200" spc="-1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retrouvée, </a:t>
            </a:r>
            <a:r>
              <a:rPr lang="fr-FR" sz="1200" dirty="0">
                <a:latin typeface="Arial" panose="020B0604020202020204" pitchFamily="34" charset="0"/>
                <a:cs typeface="Arial" panose="020B0604020202020204" pitchFamily="34" charset="0"/>
              </a:rPr>
              <a:t>pas de </a:t>
            </a:r>
            <a:r>
              <a:rPr lang="fr-FR" sz="1200" spc="-10" dirty="0">
                <a:latin typeface="Arial" panose="020B0604020202020204" pitchFamily="34" charset="0"/>
                <a:cs typeface="Arial" panose="020B0604020202020204" pitchFamily="34" charset="0"/>
              </a:rPr>
              <a:t>guérison.</a:t>
            </a:r>
            <a:endParaRPr lang="fr-FR" sz="1200" dirty="0">
              <a:latin typeface="Arial" panose="020B0604020202020204" pitchFamily="34" charset="0"/>
              <a:cs typeface="Arial" panose="020B0604020202020204" pitchFamily="34" charset="0"/>
            </a:endParaRPr>
          </a:p>
          <a:p>
            <a:pPr marL="12700" marR="5080" indent="457200">
              <a:lnSpc>
                <a:spcPct val="110200"/>
              </a:lnSpc>
            </a:pPr>
            <a:endParaRPr lang="fr-FR" sz="1200" spc="-10" dirty="0">
              <a:latin typeface="Arial" panose="020B0604020202020204" pitchFamily="34" charset="0"/>
              <a:cs typeface="Arial" panose="020B0604020202020204" pitchFamily="34" charset="0"/>
            </a:endParaRPr>
          </a:p>
          <a:p>
            <a:pPr marL="12700" marR="256540" indent="457200">
              <a:lnSpc>
                <a:spcPct val="110200"/>
              </a:lnSpc>
            </a:pPr>
            <a:r>
              <a:rPr lang="fr-FR" sz="1200" dirty="0">
                <a:latin typeface="Arial" panose="020B0604020202020204" pitchFamily="34" charset="0"/>
                <a:cs typeface="Arial" panose="020B0604020202020204" pitchFamily="34" charset="0"/>
              </a:rPr>
              <a:t>Il</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explorera les paradoxes de la vérité,</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qui la détient, et sa multiplicité.</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Et </a:t>
            </a:r>
            <a:r>
              <a:rPr lang="fr-FR" sz="1200" spc="-50" dirty="0">
                <a:latin typeface="Arial" panose="020B0604020202020204" pitchFamily="34" charset="0"/>
                <a:cs typeface="Arial" panose="020B0604020202020204" pitchFamily="34" charset="0"/>
              </a:rPr>
              <a:t>à </a:t>
            </a:r>
            <a:r>
              <a:rPr lang="fr-FR" sz="1200" dirty="0">
                <a:latin typeface="Arial" panose="020B0604020202020204" pitchFamily="34" charset="0"/>
                <a:cs typeface="Arial" panose="020B0604020202020204" pitchFamily="34" charset="0"/>
              </a:rPr>
              <a:t>travers cela, il</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explorera la</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question de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l’identité, de sa</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diffraction. Ainsi,</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par exemple, </a:t>
            </a:r>
            <a:r>
              <a:rPr lang="fr-FR" sz="1200" spc="-20" dirty="0">
                <a:latin typeface="Arial" panose="020B0604020202020204" pitchFamily="34" charset="0"/>
                <a:cs typeface="Arial" panose="020B0604020202020204" pitchFamily="34" charset="0"/>
              </a:rPr>
              <a:t>John </a:t>
            </a:r>
            <a:r>
              <a:rPr lang="fr-FR" sz="1200" dirty="0">
                <a:latin typeface="Arial" panose="020B0604020202020204" pitchFamily="34" charset="0"/>
                <a:cs typeface="Arial" panose="020B0604020202020204" pitchFamily="34" charset="0"/>
              </a:rPr>
              <a:t>dans le spectacle sera incarné tour à tour par les éboueurs. John c’était </a:t>
            </a:r>
            <a:r>
              <a:rPr lang="fr-FR" sz="1200" spc="-10" dirty="0">
                <a:latin typeface="Arial" panose="020B0604020202020204" pitchFamily="34" charset="0"/>
                <a:cs typeface="Arial" panose="020B0604020202020204" pitchFamily="34" charset="0"/>
              </a:rPr>
              <a:t>l’humain </a:t>
            </a:r>
            <a:r>
              <a:rPr lang="fr-FR" sz="1200" dirty="0">
                <a:latin typeface="Arial" panose="020B0604020202020204" pitchFamily="34" charset="0"/>
                <a:cs typeface="Arial" panose="020B0604020202020204" pitchFamily="34" charset="0"/>
              </a:rPr>
              <a:t>protéiforme. Qui avait tellement d’apparences, de corps, d’identités et de </a:t>
            </a:r>
            <a:r>
              <a:rPr lang="fr-FR" sz="1200" spc="-20" dirty="0">
                <a:latin typeface="Arial" panose="020B0604020202020204" pitchFamily="34" charset="0"/>
                <a:cs typeface="Arial" panose="020B0604020202020204" pitchFamily="34" charset="0"/>
              </a:rPr>
              <a:t>vies </a:t>
            </a:r>
            <a:r>
              <a:rPr lang="fr-FR" sz="1200" dirty="0">
                <a:latin typeface="Arial" panose="020B0604020202020204" pitchFamily="34" charset="0"/>
                <a:cs typeface="Arial" panose="020B0604020202020204" pitchFamily="34" charset="0"/>
              </a:rPr>
              <a:t>différentes.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Un humain</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qu’on ne reconnaissait</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qu’à sa</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veste. Ils vont</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se passer </a:t>
            </a:r>
            <a:r>
              <a:rPr lang="fr-FR" sz="1200" spc="-10" dirty="0">
                <a:latin typeface="Arial" panose="020B0604020202020204" pitchFamily="34" charset="0"/>
                <a:cs typeface="Arial" panose="020B0604020202020204" pitchFamily="34" charset="0"/>
              </a:rPr>
              <a:t>cette </a:t>
            </a:r>
            <a:r>
              <a:rPr lang="fr-FR" sz="1200" dirty="0">
                <a:latin typeface="Arial" panose="020B0604020202020204" pitchFamily="34" charset="0"/>
                <a:cs typeface="Arial" panose="020B0604020202020204" pitchFamily="34" charset="0"/>
              </a:rPr>
              <a:t>veste, et John sera de tous les corps et de tous les sexes. Car c’était surtout un </a:t>
            </a:r>
            <a:r>
              <a:rPr lang="fr-FR" sz="1200" spc="-20" dirty="0">
                <a:latin typeface="Arial" panose="020B0604020202020204" pitchFamily="34" charset="0"/>
                <a:cs typeface="Arial" panose="020B0604020202020204" pitchFamily="34" charset="0"/>
              </a:rPr>
              <a:t>être </a:t>
            </a:r>
            <a:r>
              <a:rPr lang="fr-FR" sz="1200" dirty="0">
                <a:latin typeface="Arial" panose="020B0604020202020204" pitchFamily="34" charset="0"/>
                <a:cs typeface="Arial" panose="020B0604020202020204" pitchFamily="34" charset="0"/>
              </a:rPr>
              <a:t>vivant plein de chaos, ne renonçant jamais, un seigneur sans terre, le seigneur </a:t>
            </a:r>
            <a:r>
              <a:rPr lang="fr-FR" sz="1200" spc="-25" dirty="0">
                <a:latin typeface="Arial" panose="020B0604020202020204" pitchFamily="34" charset="0"/>
                <a:cs typeface="Arial" panose="020B0604020202020204" pitchFamily="34" charset="0"/>
              </a:rPr>
              <a:t>des </a:t>
            </a:r>
            <a:r>
              <a:rPr lang="fr-FR" sz="1200" spc="-10" dirty="0">
                <a:latin typeface="Arial" panose="020B0604020202020204" pitchFamily="34" charset="0"/>
                <a:cs typeface="Arial" panose="020B0604020202020204" pitchFamily="34" charset="0"/>
              </a:rPr>
              <a:t>porcheries.</a:t>
            </a:r>
          </a:p>
          <a:p>
            <a:pPr marL="12700" marR="256540" indent="457200">
              <a:lnSpc>
                <a:spcPct val="110200"/>
              </a:lnSpc>
            </a:pPr>
            <a:endParaRPr lang="fr-FR" sz="1200" spc="-10" dirty="0">
              <a:latin typeface="Arial" panose="020B0604020202020204" pitchFamily="34" charset="0"/>
              <a:cs typeface="Arial" panose="020B0604020202020204" pitchFamily="34" charset="0"/>
            </a:endParaRPr>
          </a:p>
          <a:p>
            <a:pPr marL="12700" marR="256540" indent="457200">
              <a:lnSpc>
                <a:spcPct val="110200"/>
              </a:lnSpc>
            </a:pPr>
            <a:r>
              <a:rPr lang="fr-FR" sz="1200" dirty="0">
                <a:latin typeface="Arial" panose="020B0604020202020204" pitchFamily="34" charset="0"/>
                <a:cs typeface="Arial" panose="020B0604020202020204" pitchFamily="34" charset="0"/>
              </a:rPr>
              <a:t>Il</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explorera le paradoxe de la</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quête de reconstruction et des blessures.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Et </a:t>
            </a:r>
            <a:r>
              <a:rPr lang="fr-FR" sz="1200" spc="-25" dirty="0">
                <a:latin typeface="Arial" panose="020B0604020202020204" pitchFamily="34" charset="0"/>
                <a:cs typeface="Arial" panose="020B0604020202020204" pitchFamily="34" charset="0"/>
              </a:rPr>
              <a:t>la </a:t>
            </a:r>
            <a:r>
              <a:rPr lang="fr-FR" sz="1200" dirty="0">
                <a:latin typeface="Arial" panose="020B0604020202020204" pitchFamily="34" charset="0"/>
                <a:cs typeface="Arial" panose="020B0604020202020204" pitchFamily="34" charset="0"/>
              </a:rPr>
              <a:t>difficulté</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à enlever un</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manteau qui nous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colle à la</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peau. La quête,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la danse, </a:t>
            </a:r>
            <a:r>
              <a:rPr lang="fr-FR" sz="1200" spc="-10" dirty="0">
                <a:latin typeface="Arial" panose="020B0604020202020204" pitchFamily="34" charset="0"/>
                <a:cs typeface="Arial" panose="020B0604020202020204" pitchFamily="34" charset="0"/>
              </a:rPr>
              <a:t>rouvrent </a:t>
            </a:r>
            <a:r>
              <a:rPr lang="fr-FR" sz="1200" dirty="0">
                <a:latin typeface="Arial" panose="020B0604020202020204" pitchFamily="34" charset="0"/>
                <a:cs typeface="Arial" panose="020B0604020202020204" pitchFamily="34" charset="0"/>
              </a:rPr>
              <a:t>les blessures. Les éboueurs ne donnent aucune leçon, comment </a:t>
            </a:r>
            <a:r>
              <a:rPr lang="fr-FR" sz="1200" dirty="0" err="1">
                <a:latin typeface="Arial" panose="020B0604020202020204" pitchFamily="34" charset="0"/>
                <a:cs typeface="Arial" panose="020B0604020202020204" pitchFamily="34" charset="0"/>
              </a:rPr>
              <a:t>pourraient-il.elles</a:t>
            </a:r>
            <a:r>
              <a:rPr lang="fr-FR" sz="1200" dirty="0">
                <a:latin typeface="Arial" panose="020B0604020202020204" pitchFamily="34" charset="0"/>
                <a:cs typeface="Arial" panose="020B0604020202020204" pitchFamily="34" charset="0"/>
              </a:rPr>
              <a:t> </a:t>
            </a:r>
            <a:r>
              <a:rPr lang="fr-FR" sz="1200" spc="-5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Ils revendiquent le droit de faire une bombe dans l’eau infestée de </a:t>
            </a:r>
            <a:r>
              <a:rPr lang="fr-FR" sz="1200" spc="-10" dirty="0">
                <a:latin typeface="Arial" panose="020B0604020202020204" pitchFamily="34" charset="0"/>
                <a:cs typeface="Arial" panose="020B0604020202020204" pitchFamily="34" charset="0"/>
              </a:rPr>
              <a:t>requins.</a:t>
            </a:r>
            <a:endParaRPr lang="fr-FR" sz="1200" dirty="0">
              <a:latin typeface="Arial" panose="020B0604020202020204" pitchFamily="34" charset="0"/>
              <a:cs typeface="Arial" panose="020B0604020202020204" pitchFamily="34" charset="0"/>
            </a:endParaRPr>
          </a:p>
          <a:p>
            <a:pPr>
              <a:lnSpc>
                <a:spcPct val="100000"/>
              </a:lnSpc>
              <a:spcBef>
                <a:spcPts val="20"/>
              </a:spcBef>
            </a:pPr>
            <a:endParaRPr lang="fr-FR" sz="1200" dirty="0">
              <a:latin typeface="Arial" panose="020B0604020202020204" pitchFamily="34" charset="0"/>
              <a:cs typeface="Arial" panose="020B0604020202020204" pitchFamily="34" charset="0"/>
            </a:endParaRPr>
          </a:p>
          <a:p>
            <a:pPr>
              <a:lnSpc>
                <a:spcPct val="100000"/>
              </a:lnSpc>
              <a:spcBef>
                <a:spcPts val="20"/>
              </a:spcBef>
            </a:pPr>
            <a:endParaRPr lang="fr-FR" sz="1200" dirty="0">
              <a:latin typeface="Arial" panose="020B0604020202020204" pitchFamily="34" charset="0"/>
              <a:cs typeface="Arial" panose="020B0604020202020204" pitchFamily="34" charset="0"/>
            </a:endParaRPr>
          </a:p>
          <a:p>
            <a:pPr marL="12700" marR="111760" indent="457200">
              <a:lnSpc>
                <a:spcPct val="110200"/>
              </a:lnSpc>
            </a:pPr>
            <a:r>
              <a:rPr lang="fr-FR" sz="1200" dirty="0">
                <a:latin typeface="Arial" panose="020B0604020202020204" pitchFamily="34" charset="0"/>
                <a:cs typeface="Arial" panose="020B0604020202020204" pitchFamily="34" charset="0"/>
              </a:rPr>
              <a:t>Au fond, à la fin, il n’y aura pas de noir-salle, ni de saluts classiques.</a:t>
            </a:r>
            <a:r>
              <a:rPr lang="fr-FR" sz="1200" spc="5" dirty="0">
                <a:latin typeface="Arial" panose="020B0604020202020204" pitchFamily="34" charset="0"/>
                <a:cs typeface="Arial" panose="020B0604020202020204" pitchFamily="34" charset="0"/>
              </a:rPr>
              <a:t> </a:t>
            </a:r>
            <a:r>
              <a:rPr lang="fr-FR" sz="1200" spc="-25" dirty="0">
                <a:latin typeface="Arial" panose="020B0604020202020204" pitchFamily="34" charset="0"/>
                <a:cs typeface="Arial" panose="020B0604020202020204" pitchFamily="34" charset="0"/>
              </a:rPr>
              <a:t>Ça </a:t>
            </a:r>
            <a:r>
              <a:rPr lang="fr-FR" sz="1200" dirty="0">
                <a:latin typeface="Arial" panose="020B0604020202020204" pitchFamily="34" charset="0"/>
                <a:cs typeface="Arial" panose="020B0604020202020204" pitchFamily="34" charset="0"/>
              </a:rPr>
              <a:t>continuera juste ailleurs. La tragédie c’est le temps. Chacun se bat avec </a:t>
            </a:r>
            <a:r>
              <a:rPr lang="fr-FR" sz="1200" spc="-25" dirty="0">
                <a:latin typeface="Arial" panose="020B0604020202020204" pitchFamily="34" charset="0"/>
                <a:cs typeface="Arial" panose="020B0604020202020204" pitchFamily="34" charset="0"/>
              </a:rPr>
              <a:t>son </a:t>
            </a:r>
            <a:r>
              <a:rPr lang="fr-FR" sz="1200" dirty="0">
                <a:latin typeface="Arial" panose="020B0604020202020204" pitchFamily="34" charset="0"/>
                <a:cs typeface="Arial" panose="020B0604020202020204" pitchFamily="34" charset="0"/>
              </a:rPr>
              <a:t>costume,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son vieux</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manteau jusqu’à</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sa mort. Il</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avait raison</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le grand</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frère </a:t>
            </a:r>
            <a:r>
              <a:rPr lang="fr-FR" sz="1200" spc="-10" dirty="0">
                <a:latin typeface="Arial" panose="020B0604020202020204" pitchFamily="34" charset="0"/>
                <a:cs typeface="Arial" panose="020B0604020202020204" pitchFamily="34" charset="0"/>
              </a:rPr>
              <a:t>Tristan, </a:t>
            </a:r>
            <a:r>
              <a:rPr lang="fr-FR" sz="1200" dirty="0">
                <a:latin typeface="Arial" panose="020B0604020202020204" pitchFamily="34" charset="0"/>
                <a:cs typeface="Arial" panose="020B0604020202020204" pitchFamily="34" charset="0"/>
              </a:rPr>
              <a:t>lui-même</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qui</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a</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signé</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ses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derniers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mots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d’auteur,</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avant</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rejoindre</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la</a:t>
            </a:r>
            <a:r>
              <a:rPr lang="fr-FR" sz="1200" spc="-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grande </a:t>
            </a:r>
            <a:r>
              <a:rPr lang="fr-FR" sz="1200" dirty="0">
                <a:latin typeface="Arial" panose="020B0604020202020204" pitchFamily="34" charset="0"/>
                <a:cs typeface="Arial" panose="020B0604020202020204" pitchFamily="34" charset="0"/>
              </a:rPr>
              <a:t>faucheuse,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en disant : “This story</a:t>
            </a:r>
            <a:r>
              <a:rPr lang="fr-FR" sz="1200" spc="-5"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never</a:t>
            </a:r>
            <a:r>
              <a:rPr lang="fr-FR" sz="1200"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ends.”</a:t>
            </a:r>
            <a:endParaRPr lang="fr-FR" sz="1200" dirty="0">
              <a:latin typeface="Arial" panose="020B0604020202020204" pitchFamily="34" charset="0"/>
              <a:cs typeface="Arial" panose="020B0604020202020204" pitchFamily="34" charset="0"/>
            </a:endParaRPr>
          </a:p>
          <a:p>
            <a:pPr marL="12700" marR="69850" indent="457200">
              <a:lnSpc>
                <a:spcPct val="110200"/>
              </a:lnSpc>
            </a:pPr>
            <a:endParaRPr lang="fr-FR" sz="1200" dirty="0">
              <a:latin typeface="Arial" panose="020B0604020202020204" pitchFamily="34" charset="0"/>
              <a:cs typeface="Arial" panose="020B0604020202020204" pitchFamily="34" charset="0"/>
            </a:endParaRPr>
          </a:p>
          <a:p>
            <a:pPr marL="12700" marR="5080" indent="457200">
              <a:lnSpc>
                <a:spcPct val="110200"/>
              </a:lnSpc>
            </a:pPr>
            <a:r>
              <a:rPr lang="fr-FR" sz="1200" spc="-10" dirty="0">
                <a:latin typeface="Arial" panose="020B0604020202020204" pitchFamily="34" charset="0"/>
                <a:cs typeface="Arial" panose="020B0604020202020204" pitchFamily="34" charset="0"/>
              </a:rPr>
              <a:t>						Paul </a:t>
            </a:r>
            <a:r>
              <a:rPr lang="fr-FR" sz="1200" spc="-10" dirty="0" err="1">
                <a:latin typeface="Arial" panose="020B0604020202020204" pitchFamily="34" charset="0"/>
                <a:cs typeface="Arial" panose="020B0604020202020204" pitchFamily="34" charset="0"/>
              </a:rPr>
              <a:t>Balagué</a:t>
            </a:r>
            <a:endParaRPr lang="fr-FR" sz="1200" spc="-10" dirty="0">
              <a:latin typeface="Arial" panose="020B0604020202020204" pitchFamily="34" charset="0"/>
              <a:cs typeface="Arial" panose="020B0604020202020204" pitchFamily="34" charset="0"/>
            </a:endParaRPr>
          </a:p>
        </p:txBody>
      </p:sp>
      <p:sp>
        <p:nvSpPr>
          <p:cNvPr id="4" name="Rectangle 3"/>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7213600" y="10375900"/>
            <a:ext cx="244475" cy="181609"/>
          </a:xfrm>
          <a:prstGeom prst="rect">
            <a:avLst/>
          </a:prstGeom>
        </p:spPr>
        <p:txBody>
          <a:bodyPr vert="horz" wrap="square" lIns="0" tIns="0" rIns="0" bIns="0" rtlCol="0">
            <a:spAutoFit/>
          </a:bodyPr>
          <a:lstStyle/>
          <a:p>
            <a:pPr marL="38100">
              <a:lnSpc>
                <a:spcPts val="1315"/>
              </a:lnSpc>
            </a:pPr>
            <a:fld id="{81D60167-4931-47E6-BA6A-407CBD079E47}" type="slidenum">
              <a:rPr spc="-25" dirty="0"/>
              <a:t>12</a:t>
            </a:fld>
            <a:endParaRPr spc="-25" dirty="0"/>
          </a:p>
        </p:txBody>
      </p:sp>
      <p:sp>
        <p:nvSpPr>
          <p:cNvPr id="9" name="Rectangle 8"/>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object 3"/>
          <p:cNvPicPr/>
          <p:nvPr/>
        </p:nvPicPr>
        <p:blipFill>
          <a:blip r:embed="rId2" cstate="print"/>
          <a:stretch>
            <a:fillRect/>
          </a:stretch>
        </p:blipFill>
        <p:spPr>
          <a:xfrm>
            <a:off x="638027" y="774699"/>
            <a:ext cx="6293146" cy="4199015"/>
          </a:xfrm>
          <a:prstGeom prst="rect">
            <a:avLst/>
          </a:prstGeom>
        </p:spPr>
      </p:pic>
      <p:sp>
        <p:nvSpPr>
          <p:cNvPr id="10" name="Rectangle 9"/>
          <p:cNvSpPr/>
          <p:nvPr/>
        </p:nvSpPr>
        <p:spPr>
          <a:xfrm>
            <a:off x="5507844" y="4742883"/>
            <a:ext cx="1950231" cy="230832"/>
          </a:xfrm>
          <a:prstGeom prst="rect">
            <a:avLst/>
          </a:prstGeom>
        </p:spPr>
        <p:txBody>
          <a:bodyPr wrap="square">
            <a:spAutoFit/>
          </a:bodyPr>
          <a:lstStyle/>
          <a:p>
            <a:r>
              <a:rPr lang="fr-FR" sz="900" dirty="0">
                <a:solidFill>
                  <a:schemeClr val="bg1"/>
                </a:solidFill>
                <a:latin typeface="Bahnschrift" panose="020B0502040204020203" pitchFamily="34" charset="0"/>
              </a:rPr>
              <a:t>Crédit photo : </a:t>
            </a:r>
            <a:r>
              <a:rPr lang="fr-FR" sz="900" dirty="0" err="1">
                <a:solidFill>
                  <a:schemeClr val="bg1"/>
                </a:solidFill>
                <a:latin typeface="Bahnschrift" panose="020B0502040204020203" pitchFamily="34" charset="0"/>
              </a:rPr>
              <a:t>AchilleBird</a:t>
            </a:r>
            <a:r>
              <a:rPr lang="fr-FR" sz="900" dirty="0">
                <a:solidFill>
                  <a:schemeClr val="bg1"/>
                </a:solidFill>
                <a:latin typeface="Bahnschrift" panose="020B0502040204020203" pitchFamily="34" charset="0"/>
              </a:rPr>
              <a:t>.</a:t>
            </a:r>
          </a:p>
        </p:txBody>
      </p:sp>
      <p:pic>
        <p:nvPicPr>
          <p:cNvPr id="13" name="object 4"/>
          <p:cNvPicPr/>
          <p:nvPr/>
        </p:nvPicPr>
        <p:blipFill>
          <a:blip r:embed="rId3" cstate="print"/>
          <a:stretch>
            <a:fillRect/>
          </a:stretch>
        </p:blipFill>
        <p:spPr>
          <a:xfrm>
            <a:off x="646787" y="5534707"/>
            <a:ext cx="6284386" cy="4181890"/>
          </a:xfrm>
          <a:prstGeom prst="rect">
            <a:avLst/>
          </a:prstGeom>
        </p:spPr>
      </p:pic>
      <p:sp>
        <p:nvSpPr>
          <p:cNvPr id="11" name="Rectangle 10"/>
          <p:cNvSpPr/>
          <p:nvPr/>
        </p:nvSpPr>
        <p:spPr>
          <a:xfrm>
            <a:off x="5469744" y="9438295"/>
            <a:ext cx="1950231" cy="230832"/>
          </a:xfrm>
          <a:prstGeom prst="rect">
            <a:avLst/>
          </a:prstGeom>
        </p:spPr>
        <p:txBody>
          <a:bodyPr wrap="square">
            <a:spAutoFit/>
          </a:bodyPr>
          <a:lstStyle/>
          <a:p>
            <a:r>
              <a:rPr lang="fr-FR" sz="900" dirty="0">
                <a:solidFill>
                  <a:schemeClr val="bg1"/>
                </a:solidFill>
                <a:latin typeface="Bahnschrift" panose="020B0502040204020203" pitchFamily="34" charset="0"/>
              </a:rPr>
              <a:t>Crédit photo : </a:t>
            </a:r>
            <a:r>
              <a:rPr lang="fr-FR" sz="900" dirty="0" err="1">
                <a:solidFill>
                  <a:schemeClr val="bg1"/>
                </a:solidFill>
                <a:latin typeface="Bahnschrift" panose="020B0502040204020203" pitchFamily="34" charset="0"/>
              </a:rPr>
              <a:t>AchilleBird</a:t>
            </a:r>
            <a:r>
              <a:rPr lang="fr-FR" sz="900" dirty="0">
                <a:solidFill>
                  <a:schemeClr val="bg1"/>
                </a:solidFill>
                <a:latin typeface="Bahnschrift" panose="020B0502040204020203" pitchFamily="34" charset="0"/>
              </a:rPr>
              <a:t>.</a:t>
            </a:r>
          </a:p>
        </p:txBody>
      </p:sp>
    </p:spTree>
    <p:extLst>
      <p:ext uri="{BB962C8B-B14F-4D97-AF65-F5344CB8AC3E}">
        <p14:creationId xmlns:p14="http://schemas.microsoft.com/office/powerpoint/2010/main" val="1379350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230BEAA-6F43-924F-8583-1EDAAFFA0EF9}"/>
              </a:ext>
            </a:extLst>
          </p:cNvPr>
          <p:cNvSpPr>
            <a:spLocks noGrp="1"/>
          </p:cNvSpPr>
          <p:nvPr>
            <p:ph type="sldNum" sz="quarter" idx="7"/>
          </p:nvPr>
        </p:nvSpPr>
        <p:spPr/>
        <p:txBody>
          <a:bodyPr/>
          <a:lstStyle/>
          <a:p>
            <a:pPr marL="38100">
              <a:lnSpc>
                <a:spcPts val="1315"/>
              </a:lnSpc>
            </a:pPr>
            <a:fld id="{81D60167-4931-47E6-BA6A-407CBD079E47}" type="slidenum">
              <a:rPr lang="fr-FR" spc="-25" smtClean="0"/>
              <a:t>13</a:t>
            </a:fld>
            <a:endParaRPr lang="fr-FR" spc="-25" dirty="0"/>
          </a:p>
        </p:txBody>
      </p:sp>
      <p:sp>
        <p:nvSpPr>
          <p:cNvPr id="5" name="ZoneTexte 4">
            <a:extLst>
              <a:ext uri="{FF2B5EF4-FFF2-40B4-BE49-F238E27FC236}">
                <a16:creationId xmlns:a16="http://schemas.microsoft.com/office/drawing/2014/main" id="{DD8946EB-D3F4-C44C-B17E-E7B3A915646B}"/>
              </a:ext>
            </a:extLst>
          </p:cNvPr>
          <p:cNvSpPr txBox="1"/>
          <p:nvPr/>
        </p:nvSpPr>
        <p:spPr>
          <a:xfrm>
            <a:off x="508000" y="496272"/>
            <a:ext cx="6629400" cy="9510296"/>
          </a:xfrm>
          <a:prstGeom prst="rect">
            <a:avLst/>
          </a:prstGeom>
          <a:noFill/>
        </p:spPr>
        <p:txBody>
          <a:bodyPr wrap="square" rtlCol="0">
            <a:spAutoFit/>
          </a:bodyPr>
          <a:lstStyle/>
          <a:p>
            <a:pPr algn="ctr"/>
            <a:r>
              <a:rPr lang="fr-FR" sz="3600" b="1" spc="-10" dirty="0">
                <a:solidFill>
                  <a:srgbClr val="990000"/>
                </a:solidFill>
                <a:latin typeface="Arial" panose="020B0604020202020204" pitchFamily="34" charset="0"/>
                <a:cs typeface="Arial" panose="020B0604020202020204" pitchFamily="34" charset="0"/>
              </a:rPr>
              <a:t>INTERVIEW DE PAUL BALAGUÉ </a:t>
            </a:r>
          </a:p>
          <a:p>
            <a:r>
              <a:rPr lang="fr-FR" sz="1200" dirty="0">
                <a:latin typeface="Arial" panose="020B0604020202020204" pitchFamily="34" charset="0"/>
                <a:cs typeface="Arial" panose="020B0604020202020204" pitchFamily="34" charset="0"/>
              </a:rPr>
              <a:t> </a:t>
            </a:r>
          </a:p>
          <a:p>
            <a:r>
              <a:rPr lang="fr-FR" sz="1200" i="1" dirty="0">
                <a:latin typeface="Arial" panose="020B0604020202020204" pitchFamily="34" charset="0"/>
                <a:cs typeface="Arial" panose="020B0604020202020204" pitchFamily="34" charset="0"/>
              </a:rPr>
              <a:t>Propos recueillis par Tony Abdo-Hanna le 19 avril 2024</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b="1" dirty="0">
                <a:latin typeface="Arial" panose="020B0604020202020204" pitchFamily="34" charset="0"/>
                <a:cs typeface="Arial" panose="020B0604020202020204" pitchFamily="34" charset="0"/>
              </a:rPr>
              <a:t>Qu’est-ce qui vous a interpellé dans le roman </a:t>
            </a:r>
            <a:r>
              <a:rPr lang="fr-FR" sz="1200" b="1" i="1" dirty="0">
                <a:latin typeface="Arial" panose="020B0604020202020204" pitchFamily="34" charset="0"/>
                <a:cs typeface="Arial" panose="020B0604020202020204" pitchFamily="34" charset="0"/>
              </a:rPr>
              <a:t>Le seigneur des porcheries</a:t>
            </a:r>
            <a:r>
              <a:rPr lang="fr-FR" sz="1200" b="1" dirty="0">
                <a:latin typeface="Arial" panose="020B0604020202020204" pitchFamily="34" charset="0"/>
                <a:cs typeface="Arial" panose="020B0604020202020204" pitchFamily="34" charset="0"/>
              </a:rPr>
              <a:t> de </a:t>
            </a:r>
            <a:r>
              <a:rPr lang="nl-NL" sz="1200" b="1" dirty="0">
                <a:latin typeface="Arial" panose="020B0604020202020204" pitchFamily="34" charset="0"/>
                <a:cs typeface="Arial" panose="020B0604020202020204" pitchFamily="34" charset="0"/>
              </a:rPr>
              <a:t>Tristan </a:t>
            </a:r>
            <a:r>
              <a:rPr lang="nl-NL" sz="1200" b="1" dirty="0" err="1">
                <a:latin typeface="Arial" panose="020B0604020202020204" pitchFamily="34" charset="0"/>
                <a:cs typeface="Arial" panose="020B0604020202020204" pitchFamily="34" charset="0"/>
              </a:rPr>
              <a:t>Egolf</a:t>
            </a:r>
            <a:r>
              <a:rPr lang="fr-FR" sz="1200" b="1" dirty="0">
                <a:latin typeface="Arial" panose="020B0604020202020204" pitchFamily="34" charset="0"/>
                <a:cs typeface="Arial" panose="020B0604020202020204" pitchFamily="34" charset="0"/>
              </a:rPr>
              <a:t> et poussé à l’adapter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dirty="0">
                <a:latin typeface="Arial" panose="020B0604020202020204" pitchFamily="34" charset="0"/>
                <a:cs typeface="Arial" panose="020B0604020202020204" pitchFamily="34" charset="0"/>
              </a:rPr>
              <a:t>Pour moi cela a été un choc dès la lecture. Il y a eu une rencontre pour ainsi dire physique avec ce</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roman</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tr</a:t>
            </a:r>
            <a:r>
              <a:rPr lang="fr-FR" sz="1200" dirty="0">
                <a:latin typeface="Arial" panose="020B0604020202020204" pitchFamily="34" charset="0"/>
                <a:cs typeface="Arial" panose="020B0604020202020204" pitchFamily="34" charset="0"/>
              </a:rPr>
              <a:t>ès profonde, émotionnelle, intime, lorsque je l'ai découvert à dix huit ans. Je n'ai pas compris tout de suite pourquoi mais j’</a:t>
            </a:r>
            <a:r>
              <a:rPr lang="pt-PT" sz="1200" dirty="0">
                <a:latin typeface="Arial" panose="020B0604020202020204" pitchFamily="34" charset="0"/>
                <a:cs typeface="Arial" panose="020B0604020202020204" pitchFamily="34" charset="0"/>
              </a:rPr>
              <a:t>adorais</a:t>
            </a:r>
            <a:r>
              <a:rPr lang="fr-FR" sz="1200" dirty="0">
                <a:latin typeface="Arial" panose="020B0604020202020204" pitchFamily="34" charset="0"/>
                <a:cs typeface="Arial" panose="020B0604020202020204" pitchFamily="34" charset="0"/>
              </a:rPr>
              <a:t> ce livre. J’y suis revenu il y a cinq ans, parce qu’à mes yeux c'est un projet cathédrale, c'est le roman parfait pour conclure un cycle de travail que nous menons avec la compagnie depuis dix ans, qui consiste à nous interroger sur la civilisation occidentale en tant que modèle, ses mythes, ses failles, ses identités et les problèmes qu'elle engendre. Avec, en parallèle, un profond intérêt pour toute métaphore d’un groupe créateur à </a:t>
            </a:r>
            <a:r>
              <a:rPr lang="it-IT" sz="1200" dirty="0" err="1">
                <a:latin typeface="Arial" panose="020B0604020202020204" pitchFamily="34" charset="0"/>
                <a:cs typeface="Arial" panose="020B0604020202020204" pitchFamily="34" charset="0"/>
              </a:rPr>
              <a:t>l'int</a:t>
            </a:r>
            <a:r>
              <a:rPr lang="fr-FR" sz="1200" dirty="0" err="1">
                <a:latin typeface="Arial" panose="020B0604020202020204" pitchFamily="34" charset="0"/>
                <a:cs typeface="Arial" panose="020B0604020202020204" pitchFamily="34" charset="0"/>
              </a:rPr>
              <a:t>érieur</a:t>
            </a:r>
            <a:r>
              <a:rPr lang="fr-FR" sz="1200" dirty="0">
                <a:latin typeface="Arial" panose="020B0604020202020204" pitchFamily="34" charset="0"/>
                <a:cs typeface="Arial" panose="020B0604020202020204" pitchFamily="34" charset="0"/>
              </a:rPr>
              <a:t> de ce contexte là, à</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port</a:t>
            </a:r>
            <a:r>
              <a:rPr lang="fr-FR" sz="1200" dirty="0" err="1">
                <a:latin typeface="Arial" panose="020B0604020202020204" pitchFamily="34" charset="0"/>
                <a:cs typeface="Arial" panose="020B0604020202020204" pitchFamily="34" charset="0"/>
              </a:rPr>
              <a:t>é</a:t>
            </a:r>
            <a:r>
              <a:rPr lang="it-IT" sz="1200" dirty="0">
                <a:latin typeface="Arial" panose="020B0604020202020204" pitchFamily="34" charset="0"/>
                <a:cs typeface="Arial" panose="020B0604020202020204" pitchFamily="34" charset="0"/>
              </a:rPr>
              <a:t>e sociale.</a:t>
            </a:r>
            <a:r>
              <a:rPr lang="fr-FR" sz="1200" dirty="0">
                <a:latin typeface="Arial" panose="020B0604020202020204" pitchFamily="34" charset="0"/>
                <a:cs typeface="Arial" panose="020B0604020202020204" pitchFamily="34" charset="0"/>
              </a:rPr>
              <a:t> Ce roman réunit tout cela. Tristan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jeune auteur américain des années quatre vingt dix, punk,</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blanc</a:t>
            </a:r>
            <a:r>
              <a:rPr lang="fr-FR" sz="1200" dirty="0">
                <a:latin typeface="Arial" panose="020B0604020202020204" pitchFamily="34" charset="0"/>
                <a:cs typeface="Arial" panose="020B0604020202020204" pitchFamily="34" charset="0"/>
              </a:rPr>
              <a:t>, fils d'un mâle </a:t>
            </a:r>
            <a:r>
              <a:rPr lang="es-ES_tradnl" sz="1200" dirty="0" err="1">
                <a:latin typeface="Arial" panose="020B0604020202020204" pitchFamily="34" charset="0"/>
                <a:cs typeface="Arial" panose="020B0604020202020204" pitchFamily="34" charset="0"/>
              </a:rPr>
              <a:t>alpha</a:t>
            </a:r>
            <a:r>
              <a:rPr lang="es-ES_tradnl" sz="1200" dirty="0">
                <a:latin typeface="Arial" panose="020B0604020202020204" pitchFamily="34" charset="0"/>
                <a:cs typeface="Arial" panose="020B0604020202020204" pitchFamily="34" charset="0"/>
              </a:rPr>
              <a:t> </a:t>
            </a:r>
            <a:r>
              <a:rPr lang="es-ES_tradnl" sz="1200" dirty="0" err="1">
                <a:latin typeface="Arial" panose="020B0604020202020204" pitchFamily="34" charset="0"/>
                <a:cs typeface="Arial" panose="020B0604020202020204" pitchFamily="34" charset="0"/>
              </a:rPr>
              <a:t>absolu</a:t>
            </a:r>
            <a:r>
              <a:rPr lang="es-ES_tradnl"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grandi avec une mère artiste et en même temps investi dans des petits boulots, donc à la rencontre de plusieurs milieux sociaux, a eu une intuition fondamentale que l’on peut voir comme une modernisation du mouvement punk, c’est l’intuition que le </a:t>
            </a:r>
            <a:r>
              <a:rPr lang="fr-FR" sz="1200" dirty="0" err="1">
                <a:latin typeface="Arial" panose="020B0604020202020204" pitchFamily="34" charset="0"/>
                <a:cs typeface="Arial" panose="020B0604020202020204" pitchFamily="34" charset="0"/>
              </a:rPr>
              <a:t>systè</a:t>
            </a:r>
            <a:r>
              <a:rPr lang="it-IT" sz="1200" dirty="0">
                <a:latin typeface="Arial" panose="020B0604020202020204" pitchFamily="34" charset="0"/>
                <a:cs typeface="Arial" panose="020B0604020202020204" pitchFamily="34" charset="0"/>
              </a:rPr>
              <a:t>me capitaliste patriarca</a:t>
            </a:r>
            <a:r>
              <a:rPr lang="fr-FR" sz="1200" dirty="0">
                <a:latin typeface="Arial" panose="020B0604020202020204" pitchFamily="34" charset="0"/>
                <a:cs typeface="Arial" panose="020B0604020202020204" pitchFamily="34" charset="0"/>
              </a:rPr>
              <a:t>l, dans sa </a:t>
            </a:r>
            <a:r>
              <a:rPr lang="fr-FR" sz="1200" dirty="0" err="1">
                <a:latin typeface="Arial" panose="020B0604020202020204" pitchFamily="34" charset="0"/>
                <a:cs typeface="Arial" panose="020B0604020202020204" pitchFamily="34" charset="0"/>
              </a:rPr>
              <a:t>hié</a:t>
            </a:r>
            <a:r>
              <a:rPr lang="it-IT" sz="1200" dirty="0" err="1">
                <a:latin typeface="Arial" panose="020B0604020202020204" pitchFamily="34" charset="0"/>
                <a:cs typeface="Arial" panose="020B0604020202020204" pitchFamily="34" charset="0"/>
              </a:rPr>
              <a:t>rarchi</a:t>
            </a:r>
            <a:r>
              <a:rPr lang="fr-FR" sz="1200" dirty="0" err="1">
                <a:latin typeface="Arial" panose="020B0604020202020204" pitchFamily="34" charset="0"/>
                <a:cs typeface="Arial" panose="020B0604020202020204" pitchFamily="34" charset="0"/>
              </a:rPr>
              <a:t>sation</a:t>
            </a:r>
            <a:r>
              <a:rPr lang="fr-FR" sz="1200" dirty="0">
                <a:latin typeface="Arial" panose="020B0604020202020204" pitchFamily="34" charset="0"/>
                <a:cs typeface="Arial" panose="020B0604020202020204" pitchFamily="34" charset="0"/>
              </a:rPr>
              <a:t> sociale, dans son mythe profond d’identité, dans son rapport de parentalité, dans sa violence constitutive, conjugale, sexuelle, </a:t>
            </a:r>
            <a:r>
              <a:rPr lang="fr-FR" sz="1200" dirty="0" err="1">
                <a:latin typeface="Arial" panose="020B0604020202020204" pitchFamily="34" charset="0"/>
                <a:cs typeface="Arial" panose="020B0604020202020204" pitchFamily="34" charset="0"/>
              </a:rPr>
              <a:t>socié</a:t>
            </a:r>
            <a:r>
              <a:rPr lang="it-IT" sz="1200" dirty="0">
                <a:latin typeface="Arial" panose="020B0604020202020204" pitchFamily="34" charset="0"/>
                <a:cs typeface="Arial" panose="020B0604020202020204" pitchFamily="34" charset="0"/>
              </a:rPr>
              <a:t>tale</a:t>
            </a:r>
            <a:r>
              <a:rPr lang="fr-FR" sz="1200" dirty="0">
                <a:latin typeface="Arial" panose="020B0604020202020204" pitchFamily="34" charset="0"/>
                <a:cs typeface="Arial" panose="020B0604020202020204" pitchFamily="34" charset="0"/>
              </a:rPr>
              <a:t> est une promesse de mort de l'humanité.</a:t>
            </a:r>
          </a:p>
          <a:p>
            <a:r>
              <a:rPr lang="fr-FR" sz="1200" dirty="0">
                <a:latin typeface="Arial" panose="020B0604020202020204" pitchFamily="34" charset="0"/>
                <a:cs typeface="Arial" panose="020B0604020202020204" pitchFamily="34" charset="0"/>
              </a:rPr>
              <a:t> </a:t>
            </a:r>
          </a:p>
          <a:p>
            <a:r>
              <a:rPr lang="fr-FR" sz="1200" b="1" dirty="0">
                <a:latin typeface="Arial" panose="020B0604020202020204" pitchFamily="34" charset="0"/>
                <a:cs typeface="Arial" panose="020B0604020202020204" pitchFamily="34" charset="0"/>
              </a:rPr>
              <a:t>Les différents enjeux du roman vous sont apparus dès sa lecture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dirty="0">
                <a:latin typeface="Arial" panose="020B0604020202020204" pitchFamily="34" charset="0"/>
                <a:cs typeface="Arial" panose="020B0604020202020204" pitchFamily="34" charset="0"/>
              </a:rPr>
              <a:t>Non, je dis cela dix huit ans après ma découverte du</a:t>
            </a:r>
            <a:r>
              <a:rPr lang="it-IT" sz="1200" dirty="0">
                <a:latin typeface="Arial" panose="020B0604020202020204" pitchFamily="34" charset="0"/>
                <a:cs typeface="Arial" panose="020B0604020202020204" pitchFamily="34" charset="0"/>
              </a:rPr>
              <a:t> </a:t>
            </a:r>
            <a:r>
              <a:rPr lang="it-IT" sz="1200" dirty="0" err="1">
                <a:latin typeface="Arial" panose="020B0604020202020204" pitchFamily="34" charset="0"/>
                <a:cs typeface="Arial" panose="020B0604020202020204" pitchFamily="34" charset="0"/>
              </a:rPr>
              <a:t>roman</a:t>
            </a:r>
            <a:r>
              <a:rPr lang="fr-FR" sz="1200" dirty="0">
                <a:latin typeface="Arial" panose="020B0604020202020204" pitchFamily="34" charset="0"/>
                <a:cs typeface="Arial" panose="020B0604020202020204" pitchFamily="34" charset="0"/>
              </a:rPr>
              <a:t>. Et aujourd'hui ce sont des thématiques qui sont intensément étudiées, débattues, éprouvées. Ce qui me touche intimement par ailleurs, c'est que l’auteur du propos est un « petit blanc » de la campagne américaine, auquel je m’identifie spontanément, puisque je viens d'une zone rurale dans le sud de la France et que je suis un « petit blanc ». Il y a pour moi un point d’entrée évident et je ressens une totale affinité avec le point de vue déployé, à savoir que l'ensemble du vivant est traumatisé par le système, par sa violence permanente, civilisationnelle, elle affecte tout le monde, détruit tout le monde, socialement, psychologiquement, corporellement.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ressent dans sa chair ce traumatisme que vit le monde et décide de le retraverser. Ce qui me plaît énormément c’est que tout cela est traité sur un mode résolument bouffon, c'est un roman qui est dans une ligne artistique déjantée, un courant de littérature américaine qui mélange du S</a:t>
            </a:r>
            <a:r>
              <a:rPr lang="de-DE" sz="1200" dirty="0" err="1">
                <a:latin typeface="Arial" panose="020B0604020202020204" pitchFamily="34" charset="0"/>
                <a:cs typeface="Arial" panose="020B0604020202020204" pitchFamily="34" charset="0"/>
              </a:rPr>
              <a:t>teinbeck</a:t>
            </a:r>
            <a:r>
              <a:rPr lang="fr-FR" sz="1200" dirty="0">
                <a:latin typeface="Arial" panose="020B0604020202020204" pitchFamily="34" charset="0"/>
                <a:cs typeface="Arial" panose="020B0604020202020204" pitchFamily="34" charset="0"/>
              </a:rPr>
              <a:t> et du John Kennedy </a:t>
            </a:r>
            <a:r>
              <a:rPr lang="fr-FR" sz="1200" dirty="0" err="1">
                <a:latin typeface="Arial" panose="020B0604020202020204" pitchFamily="34" charset="0"/>
                <a:cs typeface="Arial" panose="020B0604020202020204" pitchFamily="34" charset="0"/>
              </a:rPr>
              <a:t>Toole</a:t>
            </a:r>
            <a:r>
              <a:rPr lang="fr-FR" sz="1200" dirty="0">
                <a:latin typeface="Arial" panose="020B0604020202020204" pitchFamily="34" charset="0"/>
                <a:cs typeface="Arial" panose="020B0604020202020204" pitchFamily="34" charset="0"/>
              </a:rPr>
              <a:t>, on n’est pas du tout dans une analyse sociale appliquée, documentaire.</a:t>
            </a:r>
          </a:p>
          <a:p>
            <a:r>
              <a:rPr lang="fr-FR" sz="1200" dirty="0">
                <a:latin typeface="Arial" panose="020B0604020202020204" pitchFamily="34" charset="0"/>
                <a:cs typeface="Arial" panose="020B0604020202020204" pitchFamily="34" charset="0"/>
              </a:rPr>
              <a:t> </a:t>
            </a:r>
          </a:p>
          <a:p>
            <a:r>
              <a:rPr lang="fr-FR" sz="1200" b="1" dirty="0">
                <a:latin typeface="Arial" panose="020B0604020202020204" pitchFamily="34" charset="0"/>
                <a:cs typeface="Arial" panose="020B0604020202020204" pitchFamily="34" charset="0"/>
              </a:rPr>
              <a:t>Comment avez-vous abordé la question de l’adaptation théâtrale du roman ?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dirty="0">
                <a:latin typeface="Arial" panose="020B0604020202020204" pitchFamily="34" charset="0"/>
                <a:cs typeface="Arial" panose="020B0604020202020204" pitchFamily="34" charset="0"/>
              </a:rPr>
              <a:t>C’est le plus grand défi de mise en scène que j'aie affronté jusque là ! C'est un roman redoutable en termes d'adaptation </a:t>
            </a:r>
            <a:r>
              <a:rPr lang="fr-FR" sz="1200" dirty="0" err="1">
                <a:latin typeface="Arial" panose="020B0604020202020204" pitchFamily="34" charset="0"/>
                <a:cs typeface="Arial" panose="020B0604020202020204" pitchFamily="34" charset="0"/>
              </a:rPr>
              <a:t>théâ</a:t>
            </a:r>
            <a:r>
              <a:rPr lang="it-IT" sz="1200" dirty="0" err="1">
                <a:latin typeface="Arial" panose="020B0604020202020204" pitchFamily="34" charset="0"/>
                <a:cs typeface="Arial" panose="020B0604020202020204" pitchFamily="34" charset="0"/>
              </a:rPr>
              <a:t>trale</a:t>
            </a:r>
            <a:r>
              <a:rPr lang="fr-FR" sz="1200" dirty="0">
                <a:latin typeface="Arial" panose="020B0604020202020204" pitchFamily="34" charset="0"/>
                <a:cs typeface="Arial" panose="020B0604020202020204" pitchFamily="34" charset="0"/>
              </a:rPr>
              <a:t> mais qui à mes yeux a tout pour être théâtral, il en a toute la substance, il faut juste retirer la gangue du diamant ! Il s’agit d’une </a:t>
            </a:r>
            <a:r>
              <a:rPr lang="fr-FR" sz="1200" dirty="0" err="1">
                <a:latin typeface="Arial" panose="020B0604020202020204" pitchFamily="34" charset="0"/>
                <a:cs typeface="Arial" panose="020B0604020202020204" pitchFamily="34" charset="0"/>
              </a:rPr>
              <a:t>théâ</a:t>
            </a:r>
            <a:r>
              <a:rPr lang="es-ES_tradnl" sz="1200" dirty="0" err="1">
                <a:latin typeface="Arial" panose="020B0604020202020204" pitchFamily="34" charset="0"/>
                <a:cs typeface="Arial" panose="020B0604020202020204" pitchFamily="34" charset="0"/>
              </a:rPr>
              <a:t>tralit</a:t>
            </a:r>
            <a:r>
              <a:rPr lang="fr-FR" sz="1200" dirty="0" err="1">
                <a:latin typeface="Arial" panose="020B0604020202020204" pitchFamily="34" charset="0"/>
                <a:cs typeface="Arial" panose="020B0604020202020204" pitchFamily="34" charset="0"/>
              </a:rPr>
              <a:t>é</a:t>
            </a:r>
            <a:r>
              <a:rPr lang="fr-FR" sz="1200" dirty="0">
                <a:latin typeface="Arial" panose="020B0604020202020204" pitchFamily="34" charset="0"/>
                <a:cs typeface="Arial" panose="020B0604020202020204" pitchFamily="34" charset="0"/>
              </a:rPr>
              <a:t> très différente de celle que l’on voit d’habitude, qui est précisément la forme </a:t>
            </a:r>
            <a:r>
              <a:rPr lang="es-ES_tradnl" sz="1200" dirty="0">
                <a:latin typeface="Arial" panose="020B0604020202020204" pitchFamily="34" charset="0"/>
                <a:cs typeface="Arial" panose="020B0604020202020204" pitchFamily="34" charset="0"/>
              </a:rPr>
              <a:t>que </a:t>
            </a:r>
            <a:r>
              <a:rPr lang="fr-FR" sz="1200" dirty="0">
                <a:latin typeface="Arial" panose="020B0604020202020204" pitchFamily="34" charset="0"/>
                <a:cs typeface="Arial" panose="020B0604020202020204" pitchFamily="34" charset="0"/>
              </a:rPr>
              <a:t>j’ambitionne de rechercher. </a:t>
            </a:r>
          </a:p>
        </p:txBody>
      </p:sp>
      <p:sp>
        <p:nvSpPr>
          <p:cNvPr id="4" name="Rectangle 3"/>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49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2501040-0B61-1547-9D6E-71AD8CCB153F}"/>
              </a:ext>
            </a:extLst>
          </p:cNvPr>
          <p:cNvSpPr>
            <a:spLocks noGrp="1"/>
          </p:cNvSpPr>
          <p:nvPr>
            <p:ph type="sldNum" sz="quarter" idx="7"/>
          </p:nvPr>
        </p:nvSpPr>
        <p:spPr/>
        <p:txBody>
          <a:bodyPr/>
          <a:lstStyle/>
          <a:p>
            <a:pPr marL="38100">
              <a:lnSpc>
                <a:spcPts val="1315"/>
              </a:lnSpc>
            </a:pPr>
            <a:fld id="{81D60167-4931-47E6-BA6A-407CBD079E47}" type="slidenum">
              <a:rPr lang="fr-FR" spc="-25" smtClean="0"/>
              <a:t>14</a:t>
            </a:fld>
            <a:endParaRPr lang="fr-FR" spc="-25" dirty="0"/>
          </a:p>
        </p:txBody>
      </p:sp>
      <p:sp>
        <p:nvSpPr>
          <p:cNvPr id="3" name="ZoneTexte 2">
            <a:extLst>
              <a:ext uri="{FF2B5EF4-FFF2-40B4-BE49-F238E27FC236}">
                <a16:creationId xmlns:a16="http://schemas.microsoft.com/office/drawing/2014/main" id="{7A9E006B-7B98-504E-8677-5DE7FF626327}"/>
              </a:ext>
            </a:extLst>
          </p:cNvPr>
          <p:cNvSpPr txBox="1"/>
          <p:nvPr/>
        </p:nvSpPr>
        <p:spPr>
          <a:xfrm>
            <a:off x="469900" y="317500"/>
            <a:ext cx="6629400" cy="9325630"/>
          </a:xfrm>
          <a:prstGeom prst="rect">
            <a:avLst/>
          </a:prstGeom>
          <a:noFill/>
        </p:spPr>
        <p:txBody>
          <a:bodyPr wrap="square" rtlCol="0">
            <a:spAutoFit/>
          </a:bodyPr>
          <a:lstStyle/>
          <a:p>
            <a:endParaRPr lang="fr-FR" sz="1200" b="1"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Le roman est très difficile à adapter parce qu’il consiste en une seule voix narratrice, une grande voix qui est censée être un </a:t>
            </a:r>
            <a:r>
              <a:rPr lang="fr-FR" sz="1200" dirty="0" err="1">
                <a:latin typeface="Arial" panose="020B0604020202020204" pitchFamily="34" charset="0"/>
                <a:cs typeface="Arial" panose="020B0604020202020204" pitchFamily="34" charset="0"/>
              </a:rPr>
              <a:t>choeur</a:t>
            </a:r>
            <a:r>
              <a:rPr lang="fr-FR" sz="1200" dirty="0">
                <a:latin typeface="Arial" panose="020B0604020202020204" pitchFamily="34" charset="0"/>
                <a:cs typeface="Arial" panose="020B0604020202020204" pitchFamily="34" charset="0"/>
              </a:rPr>
              <a:t> de vingt-deux éboueurs, qui assume le récit pendant six cent vingt sept pages. Il y a de très rares dialogues, tout cela est éminemment romanesque et pourtant j’ai l’</a:t>
            </a:r>
            <a:r>
              <a:rPr lang="it-IT" sz="1200" dirty="0">
                <a:latin typeface="Arial" panose="020B0604020202020204" pitchFamily="34" charset="0"/>
                <a:cs typeface="Arial" panose="020B0604020202020204" pitchFamily="34" charset="0"/>
              </a:rPr>
              <a:t>intuition</a:t>
            </a:r>
            <a:r>
              <a:rPr lang="fr-FR" sz="1200" dirty="0">
                <a:latin typeface="Arial" panose="020B0604020202020204" pitchFamily="34" charset="0"/>
                <a:cs typeface="Arial" panose="020B0604020202020204" pitchFamily="34" charset="0"/>
              </a:rPr>
              <a:t> que c’est l’objet le plus théâtral que j’ai jamais rencontré !</a:t>
            </a:r>
          </a:p>
          <a:p>
            <a:endParaRPr lang="fr-FR" sz="1200" b="1" dirty="0">
              <a:latin typeface="Arial" panose="020B0604020202020204" pitchFamily="34" charset="0"/>
              <a:cs typeface="Arial" panose="020B0604020202020204" pitchFamily="34" charset="0"/>
            </a:endParaRPr>
          </a:p>
          <a:p>
            <a:endParaRPr lang="fr-FR" sz="1200" b="1" dirty="0">
              <a:latin typeface="Arial" panose="020B0604020202020204" pitchFamily="34" charset="0"/>
              <a:cs typeface="Arial" panose="020B0604020202020204" pitchFamily="34" charset="0"/>
            </a:endParaRPr>
          </a:p>
          <a:p>
            <a:r>
              <a:rPr lang="fr-FR" sz="1200" b="1" dirty="0">
                <a:latin typeface="Arial" panose="020B0604020202020204" pitchFamily="34" charset="0"/>
                <a:cs typeface="Arial" panose="020B0604020202020204" pitchFamily="34" charset="0"/>
              </a:rPr>
              <a:t>Quelles options avez-vous choisies pour transformer le romanesque en théâtral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strike="sngStrike" dirty="0">
                <a:latin typeface="Arial" panose="020B0604020202020204" pitchFamily="34" charset="0"/>
                <a:cs typeface="Arial" panose="020B0604020202020204" pitchFamily="34" charset="0"/>
              </a:rPr>
              <a:t>I</a:t>
            </a:r>
            <a:r>
              <a:rPr lang="fr-FR" sz="1200" dirty="0">
                <a:latin typeface="Arial" panose="020B0604020202020204" pitchFamily="34" charset="0"/>
                <a:cs typeface="Arial" panose="020B0604020202020204" pitchFamily="34" charset="0"/>
              </a:rPr>
              <a:t>l y a une dimension énergétique, s</a:t>
            </a:r>
            <a:r>
              <a:rPr lang="it-IT" sz="1200" dirty="0" err="1">
                <a:latin typeface="Arial" panose="020B0604020202020204" pitchFamily="34" charset="0"/>
                <a:cs typeface="Arial" panose="020B0604020202020204" pitchFamily="34" charset="0"/>
              </a:rPr>
              <a:t>ensoriel</a:t>
            </a:r>
            <a:r>
              <a:rPr lang="fr-FR" sz="1200" dirty="0">
                <a:latin typeface="Arial" panose="020B0604020202020204" pitchFamily="34" charset="0"/>
                <a:cs typeface="Arial" panose="020B0604020202020204" pitchFamily="34" charset="0"/>
              </a:rPr>
              <a:t>le</a:t>
            </a:r>
            <a:r>
              <a:rPr lang="it-IT" sz="1200" dirty="0">
                <a:latin typeface="Arial" panose="020B0604020202020204" pitchFamily="34" charset="0"/>
                <a:cs typeface="Arial" panose="020B0604020202020204" pitchFamily="34" charset="0"/>
              </a:rPr>
              <a:t>, musical</a:t>
            </a:r>
            <a:r>
              <a:rPr lang="fr-FR" sz="1200" dirty="0">
                <a:latin typeface="Arial" panose="020B0604020202020204" pitchFamily="34" charset="0"/>
                <a:cs typeface="Arial" panose="020B0604020202020204" pitchFamily="34" charset="0"/>
              </a:rPr>
              <a:t>e et rythmique du spectacle liée aux sensations de lecture :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procède par vagues profondes dans son écriture, comment rendre cela au théâtre ? Nous cherchons à créer un mouvement perpétuel tout en assumant la multiplicité des codes que nous utilisons. Il s’agit bien de jouer des situations, des personnages - avec l’empathie que j’estime indispensable avec les êtres vivants sur scène - mais je demande aux </a:t>
            </a:r>
            <a:r>
              <a:rPr lang="fr-FR" sz="1200" dirty="0" err="1">
                <a:latin typeface="Arial" panose="020B0604020202020204" pitchFamily="34" charset="0"/>
                <a:cs typeface="Arial" panose="020B0604020202020204" pitchFamily="34" charset="0"/>
              </a:rPr>
              <a:t>comé</a:t>
            </a:r>
            <a:r>
              <a:rPr lang="de-DE" sz="1200" dirty="0" err="1">
                <a:latin typeface="Arial" panose="020B0604020202020204" pitchFamily="34" charset="0"/>
                <a:cs typeface="Arial" panose="020B0604020202020204" pitchFamily="34" charset="0"/>
              </a:rPr>
              <a:t>diens</a:t>
            </a:r>
            <a:r>
              <a:rPr lang="de-DE"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de se prêter à une règle de jeu qui prime, parfois en contradiction avec la situation et les personnages, une contrainte forte, qui varie d’une scène à l’autre. Cela construit une forme de théâtralité protéiforme, puisant dans la musicalité, le clown, la parodie contemporaine, et une grande </a:t>
            </a:r>
            <a:r>
              <a:rPr lang="fr-FR" sz="1200" dirty="0" err="1">
                <a:latin typeface="Arial" panose="020B0604020202020204" pitchFamily="34" charset="0"/>
                <a:cs typeface="Arial" panose="020B0604020202020204" pitchFamily="34" charset="0"/>
              </a:rPr>
              <a:t>physicalité</a:t>
            </a:r>
            <a:r>
              <a:rPr lang="fr-FR" sz="1200" dirty="0">
                <a:latin typeface="Arial" panose="020B0604020202020204" pitchFamily="34" charset="0"/>
                <a:cs typeface="Arial" panose="020B0604020202020204" pitchFamily="34" charset="0"/>
              </a:rPr>
              <a:t>, projetant une organicité, une part d’inconscient dans la progression dramatique. Un autre point est de penser le plateau littéralement comme une cour de récréation, investie ici par les éboueurs qui vont prendre en charge le récit, qui y déploient librement tous les codes de jeu qui surgissent spontanément dans leur esprit. Je suis vraiment parti ré-</a:t>
            </a:r>
            <a:r>
              <a:rPr lang="pt-PT" sz="1200" dirty="0" err="1">
                <a:latin typeface="Arial" panose="020B0604020202020204" pitchFamily="34" charset="0"/>
                <a:cs typeface="Arial" panose="020B0604020202020204" pitchFamily="34" charset="0"/>
              </a:rPr>
              <a:t>observ</a:t>
            </a:r>
            <a:r>
              <a:rPr lang="fr-FR" sz="1200" dirty="0">
                <a:latin typeface="Arial" panose="020B0604020202020204" pitchFamily="34" charset="0"/>
                <a:cs typeface="Arial" panose="020B0604020202020204" pitchFamily="34" charset="0"/>
              </a:rPr>
              <a:t>er des gamins ! Ils sont beaucoup plus puissants que bien des actrices et acteurs, parce qu’ils ont naturellement </a:t>
            </a:r>
            <a:r>
              <a:rPr lang="it-IT" sz="1200" dirty="0">
                <a:latin typeface="Arial" panose="020B0604020202020204" pitchFamily="34" charset="0"/>
                <a:cs typeface="Arial" panose="020B0604020202020204" pitchFamily="34" charset="0"/>
              </a:rPr>
              <a:t>la </a:t>
            </a:r>
            <a:r>
              <a:rPr lang="it-IT" sz="1200" dirty="0" err="1">
                <a:latin typeface="Arial" panose="020B0604020202020204" pitchFamily="34" charset="0"/>
                <a:cs typeface="Arial" panose="020B0604020202020204" pitchFamily="34" charset="0"/>
              </a:rPr>
              <a:t>possibilit</a:t>
            </a:r>
            <a:r>
              <a:rPr lang="fr-FR" sz="1200" dirty="0" err="1">
                <a:latin typeface="Arial" panose="020B0604020202020204" pitchFamily="34" charset="0"/>
                <a:cs typeface="Arial" panose="020B0604020202020204" pitchFamily="34" charset="0"/>
              </a:rPr>
              <a:t>é</a:t>
            </a:r>
            <a:r>
              <a:rPr lang="fr-FR" sz="1200" dirty="0">
                <a:latin typeface="Arial" panose="020B0604020202020204" pitchFamily="34" charset="0"/>
                <a:cs typeface="Arial" panose="020B0604020202020204" pitchFamily="34" charset="0"/>
              </a:rPr>
              <a:t> d’être investis dans un code de jeu puis troquer instantanément cette réalité pour une autre, dans un liant organique </a:t>
            </a:r>
            <a:r>
              <a:rPr lang="fr-FR" sz="1200" dirty="0" err="1">
                <a:latin typeface="Arial" panose="020B0604020202020204" pitchFamily="34" charset="0"/>
                <a:cs typeface="Arial" panose="020B0604020202020204" pitchFamily="34" charset="0"/>
              </a:rPr>
              <a:t>trè</a:t>
            </a:r>
            <a:r>
              <a:rPr lang="nl-NL" sz="1200" dirty="0">
                <a:latin typeface="Arial" panose="020B0604020202020204" pitchFamily="34" charset="0"/>
                <a:cs typeface="Arial" panose="020B0604020202020204" pitchFamily="34" charset="0"/>
              </a:rPr>
              <a:t>s net </a:t>
            </a:r>
            <a:r>
              <a:rPr lang="fr-FR" sz="1200" dirty="0">
                <a:latin typeface="Arial" panose="020B0604020202020204" pitchFamily="34" charset="0"/>
                <a:cs typeface="Arial" panose="020B0604020202020204" pitchFamily="34" charset="0"/>
              </a:rPr>
              <a:t>et très</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compr</a:t>
            </a:r>
            <a:r>
              <a:rPr lang="fr-FR" sz="1200" dirty="0" err="1">
                <a:latin typeface="Arial" panose="020B0604020202020204" pitchFamily="34" charset="0"/>
                <a:cs typeface="Arial" panose="020B0604020202020204" pitchFamily="34" charset="0"/>
              </a:rPr>
              <a:t>éhensible</a:t>
            </a:r>
            <a:r>
              <a:rPr lang="fr-FR" sz="1200" dirty="0">
                <a:latin typeface="Arial" panose="020B0604020202020204" pitchFamily="34" charset="0"/>
                <a:cs typeface="Arial" panose="020B0604020202020204" pitchFamily="34" charset="0"/>
              </a:rPr>
              <a:t> !</a:t>
            </a:r>
          </a:p>
          <a:p>
            <a:r>
              <a:rPr lang="fr-FR" sz="1200" dirty="0">
                <a:latin typeface="Arial" panose="020B0604020202020204" pitchFamily="34" charset="0"/>
                <a:cs typeface="Arial" panose="020B0604020202020204" pitchFamily="34" charset="0"/>
              </a:rPr>
              <a:t> </a:t>
            </a:r>
          </a:p>
          <a:p>
            <a:r>
              <a:rPr lang="fr-FR" sz="1200" b="1" dirty="0">
                <a:latin typeface="Arial" panose="020B0604020202020204" pitchFamily="34" charset="0"/>
                <a:cs typeface="Arial" panose="020B0604020202020204" pitchFamily="34" charset="0"/>
              </a:rPr>
              <a:t>Vous avez beaucoup réécrit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dirty="0">
                <a:latin typeface="Arial" panose="020B0604020202020204" pitchFamily="34" charset="0"/>
                <a:cs typeface="Arial" panose="020B0604020202020204" pitchFamily="34" charset="0"/>
              </a:rPr>
              <a:t>Oui, notamment parce qu’il fallait créer de toutes pièces des dialogues inexistants dans le roman, éclater la voix centrale avec l’idée que les éboueurs investissent le théâtre, y portant tout le chaos du monde ainsi que différents langages qui s’y entrechoquent. Le travail d’écriture que je mène, en étroite complicité avec Paul-Eloi Forget, se passe en constants aller-retours avec les répétitions, le texte est vraiment adapté aux individualités des acteurs de la compagnie qui contribuent à son élaboration. Un travail très minutieux a été mené autour de la langue, celle du roman est à la fois ample, fleurie, </a:t>
            </a:r>
            <a:r>
              <a:rPr lang="it-IT" sz="1200" dirty="0">
                <a:latin typeface="Arial" panose="020B0604020202020204" pitchFamily="34" charset="0"/>
                <a:cs typeface="Arial" panose="020B0604020202020204" pitchFamily="34" charset="0"/>
              </a:rPr>
              <a:t>color</a:t>
            </a:r>
            <a:r>
              <a:rPr lang="fr-FR" sz="1200" dirty="0" err="1">
                <a:latin typeface="Arial" panose="020B0604020202020204" pitchFamily="34" charset="0"/>
                <a:cs typeface="Arial" panose="020B0604020202020204" pitchFamily="34" charset="0"/>
              </a:rPr>
              <a:t>ée</a:t>
            </a:r>
            <a:r>
              <a:rPr lang="fr-FR" sz="1200" dirty="0">
                <a:latin typeface="Arial" panose="020B0604020202020204" pitchFamily="34" charset="0"/>
                <a:cs typeface="Arial" panose="020B0604020202020204" pitchFamily="34" charset="0"/>
              </a:rPr>
              <a:t> et par moments triviale, d’une énergie brute, directe, nous nous sommes maintenus dans ce registre, entre envolées poétiques baroques et langue parlée très contemporaine, tâchant de retrouver la jubilation que l’on devine chez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quand il a rédigé ses pages.</a:t>
            </a:r>
          </a:p>
          <a:p>
            <a:r>
              <a:rPr lang="fr-FR" sz="1200" dirty="0">
                <a:latin typeface="Arial" panose="020B0604020202020204" pitchFamily="34" charset="0"/>
                <a:cs typeface="Arial" panose="020B0604020202020204" pitchFamily="34" charset="0"/>
              </a:rPr>
              <a:t> </a:t>
            </a:r>
          </a:p>
          <a:p>
            <a:r>
              <a:rPr lang="fr-FR" sz="1200" b="1" dirty="0">
                <a:latin typeface="Arial" panose="020B0604020202020204" pitchFamily="34" charset="0"/>
                <a:cs typeface="Arial" panose="020B0604020202020204" pitchFamily="34" charset="0"/>
              </a:rPr>
              <a:t>Quelles sont vos attentes concernant l’impact d’un tel spectacle ? </a:t>
            </a:r>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a:t>
            </a:r>
          </a:p>
          <a:p>
            <a:r>
              <a:rPr lang="fr-FR" sz="1200" dirty="0">
                <a:latin typeface="Arial" panose="020B0604020202020204" pitchFamily="34" charset="0"/>
                <a:cs typeface="Arial" panose="020B0604020202020204" pitchFamily="34" charset="0"/>
              </a:rPr>
              <a:t>C'est un spectacle qui interroge les mythes, qui creuse </a:t>
            </a:r>
            <a:r>
              <a:rPr lang="it-IT" sz="1200" dirty="0">
                <a:latin typeface="Arial" panose="020B0604020202020204" pitchFamily="34" charset="0"/>
                <a:cs typeface="Arial" panose="020B0604020202020204" pitchFamily="34" charset="0"/>
              </a:rPr>
              <a:t>une </a:t>
            </a:r>
            <a:r>
              <a:rPr lang="it-IT" sz="1200" dirty="0" err="1">
                <a:latin typeface="Arial" panose="020B0604020202020204" pitchFamily="34" charset="0"/>
                <a:cs typeface="Arial" panose="020B0604020202020204" pitchFamily="34" charset="0"/>
              </a:rPr>
              <a:t>possibilit</a:t>
            </a:r>
            <a:r>
              <a:rPr lang="fr-FR" sz="1200" dirty="0" err="1">
                <a:latin typeface="Arial" panose="020B0604020202020204" pitchFamily="34" charset="0"/>
                <a:cs typeface="Arial" panose="020B0604020202020204" pitchFamily="34" charset="0"/>
              </a:rPr>
              <a:t>é</a:t>
            </a:r>
            <a:r>
              <a:rPr lang="fr-FR" sz="1200" dirty="0">
                <a:latin typeface="Arial" panose="020B0604020202020204" pitchFamily="34" charset="0"/>
                <a:cs typeface="Arial" panose="020B0604020202020204" pitchFamily="34" charset="0"/>
              </a:rPr>
              <a:t> artistique, c’est un spectacle du soin, alors qu’il semble être tout à fait l’inverse, plongeant au fond de l'horreur. Derrière tout cela, l’idée </a:t>
            </a:r>
            <a:r>
              <a:rPr lang="pt-PT" sz="1200" dirty="0">
                <a:latin typeface="Arial" panose="020B0604020202020204" pitchFamily="34" charset="0"/>
                <a:cs typeface="Arial" panose="020B0604020202020204" pitchFamily="34" charset="0"/>
              </a:rPr>
              <a:t>que j</a:t>
            </a:r>
            <a:r>
              <a:rPr lang="fr-FR" sz="1200" dirty="0">
                <a:latin typeface="Arial" panose="020B0604020202020204" pitchFamily="34" charset="0"/>
                <a:cs typeface="Arial" panose="020B0604020202020204" pitchFamily="34" charset="0"/>
              </a:rPr>
              <a:t>’aime beaucoup d’</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c’est qu’une fois que l’on a fini le roman, la sensation soit : jamais, plus jamais ce monde là ! Je crois au fait qu'il n'y a pas de guérison de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trauma</a:t>
            </a:r>
            <a:r>
              <a:rPr lang="fr-FR" sz="1200" dirty="0" err="1">
                <a:latin typeface="Arial" panose="020B0604020202020204" pitchFamily="34" charset="0"/>
                <a:cs typeface="Arial" panose="020B0604020202020204" pitchFamily="34" charset="0"/>
              </a:rPr>
              <a:t>tisme</a:t>
            </a:r>
            <a:r>
              <a:rPr lang="fr-FR" sz="1200" dirty="0">
                <a:latin typeface="Arial" panose="020B0604020202020204" pitchFamily="34" charset="0"/>
                <a:cs typeface="Arial" panose="020B0604020202020204" pitchFamily="34" charset="0"/>
              </a:rPr>
              <a:t> et donc </a:t>
            </a:r>
            <a:r>
              <a:rPr lang="pt-PT" sz="1200" dirty="0">
                <a:latin typeface="Arial" panose="020B0604020202020204" pitchFamily="34" charset="0"/>
                <a:cs typeface="Arial" panose="020B0604020202020204" pitchFamily="34" charset="0"/>
              </a:rPr>
              <a:t>de </a:t>
            </a:r>
            <a:r>
              <a:rPr lang="pt-PT" sz="1200" dirty="0" err="1">
                <a:latin typeface="Arial" panose="020B0604020202020204" pitchFamily="34" charset="0"/>
                <a:cs typeface="Arial" panose="020B0604020202020204" pitchFamily="34" charset="0"/>
              </a:rPr>
              <a:t>cr</a:t>
            </a:r>
            <a:r>
              <a:rPr lang="fr-FR" sz="1200" dirty="0" err="1">
                <a:latin typeface="Arial" panose="020B0604020202020204" pitchFamily="34" charset="0"/>
                <a:cs typeface="Arial" panose="020B0604020202020204" pitchFamily="34" charset="0"/>
              </a:rPr>
              <a:t>éation</a:t>
            </a:r>
            <a:r>
              <a:rPr lang="fr-FR" sz="1200" dirty="0">
                <a:latin typeface="Arial" panose="020B0604020202020204" pitchFamily="34" charset="0"/>
                <a:cs typeface="Arial" panose="020B0604020202020204" pitchFamily="34" charset="0"/>
              </a:rPr>
              <a:t> d’un</a:t>
            </a:r>
            <a:r>
              <a:rPr lang="pt-PT" sz="1200" dirty="0">
                <a:latin typeface="Arial" panose="020B0604020202020204" pitchFamily="34" charset="0"/>
                <a:cs typeface="Arial" panose="020B0604020202020204" pitchFamily="34" charset="0"/>
              </a:rPr>
              <a:t> </a:t>
            </a:r>
            <a:r>
              <a:rPr lang="pt-PT" sz="1200" dirty="0" err="1">
                <a:latin typeface="Arial" panose="020B0604020202020204" pitchFamily="34" charset="0"/>
                <a:cs typeface="Arial" panose="020B0604020202020204" pitchFamily="34" charset="0"/>
              </a:rPr>
              <a:t>futu</a:t>
            </a:r>
            <a:r>
              <a:rPr lang="fr-FR" sz="1200" dirty="0">
                <a:latin typeface="Arial" panose="020B0604020202020204" pitchFamily="34" charset="0"/>
                <a:cs typeface="Arial" panose="020B0604020202020204" pitchFamily="34" charset="0"/>
              </a:rPr>
              <a:t>r que par une communauté </a:t>
            </a:r>
            <a:r>
              <a:rPr lang="it-IT" sz="1200" dirty="0">
                <a:latin typeface="Arial" panose="020B0604020202020204" pitchFamily="34" charset="0"/>
                <a:cs typeface="Arial" panose="020B0604020202020204" pitchFamily="34" charset="0"/>
              </a:rPr>
              <a:t>sensitive.</a:t>
            </a:r>
            <a:r>
              <a:rPr lang="fr-FR" sz="1200" dirty="0">
                <a:latin typeface="Arial" panose="020B0604020202020204" pitchFamily="34" charset="0"/>
                <a:cs typeface="Arial" panose="020B0604020202020204" pitchFamily="34" charset="0"/>
              </a:rPr>
              <a:t> Pour sortir du traumatisme il faut passer par le fond du gouffre en étant accompagné. Nous sommes dans une métaphore artistique de ce processus là, nous y allons ensemble avec le public, en espérant qu’à la sortie les gens seront plus</a:t>
            </a:r>
            <a:r>
              <a:rPr lang="pt-PT" sz="1200" dirty="0">
                <a:latin typeface="Arial" panose="020B0604020202020204" pitchFamily="34" charset="0"/>
                <a:cs typeface="Arial" panose="020B0604020202020204" pitchFamily="34" charset="0"/>
              </a:rPr>
              <a:t> libres. </a:t>
            </a:r>
            <a:r>
              <a:rPr lang="fr-FR" sz="1200" dirty="0">
                <a:latin typeface="Arial" panose="020B0604020202020204" pitchFamily="34" charset="0"/>
                <a:cs typeface="Arial" panose="020B0604020202020204" pitchFamily="34" charset="0"/>
              </a:rPr>
              <a:t>Il n’y a aucune le</a:t>
            </a:r>
            <a:r>
              <a:rPr lang="pt-PT" sz="1200" dirty="0">
                <a:latin typeface="Arial" panose="020B0604020202020204" pitchFamily="34" charset="0"/>
                <a:cs typeface="Arial" panose="020B0604020202020204" pitchFamily="34" charset="0"/>
              </a:rPr>
              <a:t>ç</a:t>
            </a:r>
            <a:r>
              <a:rPr lang="fr-FR" sz="1200" dirty="0">
                <a:latin typeface="Arial" panose="020B0604020202020204" pitchFamily="34" charset="0"/>
                <a:cs typeface="Arial" panose="020B0604020202020204" pitchFamily="34" charset="0"/>
              </a:rPr>
              <a:t>on politique, il y a juste une sudation, un moment de rituel cathartique </a:t>
            </a:r>
            <a:r>
              <a:rPr lang="da-DK" sz="1200" dirty="0">
                <a:latin typeface="Arial" panose="020B0604020202020204" pitchFamily="34" charset="0"/>
                <a:cs typeface="Arial" panose="020B0604020202020204" pitchFamily="34" charset="0"/>
              </a:rPr>
              <a:t>fort</a:t>
            </a:r>
            <a:r>
              <a:rPr lang="fr-FR" sz="1200" dirty="0">
                <a:latin typeface="Arial" panose="020B0604020202020204" pitchFamily="34" charset="0"/>
                <a:cs typeface="Arial" panose="020B0604020202020204" pitchFamily="34" charset="0"/>
              </a:rPr>
              <a:t>, à la fois intime et social.</a:t>
            </a:r>
          </a:p>
        </p:txBody>
      </p:sp>
      <p:sp>
        <p:nvSpPr>
          <p:cNvPr id="5" name="Rectangle 4"/>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5597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508000" y="698500"/>
            <a:ext cx="6477000" cy="10266913"/>
          </a:xfrm>
          <a:prstGeom prst="rect">
            <a:avLst/>
          </a:prstGeom>
        </p:spPr>
        <p:txBody>
          <a:bodyPr vert="horz" wrap="square" lIns="0" tIns="12700" rIns="0" bIns="0" rtlCol="0">
            <a:spAutoFit/>
          </a:bodyPr>
          <a:lstStyle/>
          <a:p>
            <a:pPr marL="12700">
              <a:lnSpc>
                <a:spcPct val="100000"/>
              </a:lnSpc>
              <a:spcBef>
                <a:spcPts val="100"/>
              </a:spcBef>
            </a:pPr>
            <a:r>
              <a:rPr lang="fr-FR" sz="4000" b="1" spc="-10" dirty="0">
                <a:solidFill>
                  <a:srgbClr val="990000"/>
                </a:solidFill>
                <a:latin typeface="Arial" panose="020B0604020202020204" pitchFamily="34" charset="0"/>
                <a:cs typeface="Arial" panose="020B0604020202020204" pitchFamily="34" charset="0"/>
              </a:rPr>
              <a:t>EXTRAITS DE L’ADAPTATION</a:t>
            </a:r>
          </a:p>
          <a:p>
            <a:pPr>
              <a:lnSpc>
                <a:spcPct val="100000"/>
              </a:lnSpc>
            </a:pPr>
            <a:endParaRPr lang="fr-FR" sz="1800" dirty="0">
              <a:latin typeface="Arial" panose="020B0604020202020204" pitchFamily="34" charset="0"/>
              <a:cs typeface="Arial" panose="020B0604020202020204" pitchFamily="34" charset="0"/>
            </a:endParaRPr>
          </a:p>
          <a:p>
            <a:pPr>
              <a:lnSpc>
                <a:spcPct val="100000"/>
              </a:lnSpc>
              <a:spcBef>
                <a:spcPts val="180"/>
              </a:spcBef>
            </a:pPr>
            <a:endParaRPr lang="fr-FR" sz="1800" dirty="0">
              <a:latin typeface="Arial" panose="020B0604020202020204" pitchFamily="34" charset="0"/>
              <a:cs typeface="Arial" panose="020B0604020202020204" pitchFamily="34" charset="0"/>
            </a:endParaRPr>
          </a:p>
          <a:p>
            <a:pPr marL="12700">
              <a:lnSpc>
                <a:spcPct val="100000"/>
              </a:lnSpc>
            </a:pPr>
            <a:r>
              <a:rPr lang="fr-FR" b="1" dirty="0">
                <a:latin typeface="Arial" panose="020B0604020202020204" pitchFamily="34" charset="0"/>
                <a:cs typeface="Arial" panose="020B0604020202020204" pitchFamily="34" charset="0"/>
              </a:rPr>
              <a:t>EXTRAIT</a:t>
            </a:r>
            <a:r>
              <a:rPr lang="fr-FR" b="1" spc="-25"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1</a:t>
            </a:r>
            <a:r>
              <a:rPr lang="fr-FR" b="1" spc="-20"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a:t>
            </a:r>
            <a:r>
              <a:rPr lang="fr-FR" b="1" spc="-25"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EPISODE 1</a:t>
            </a:r>
            <a:endParaRPr lang="fr-FR" dirty="0">
              <a:latin typeface="Arial" panose="020B0604020202020204" pitchFamily="34" charset="0"/>
              <a:cs typeface="Arial" panose="020B0604020202020204" pitchFamily="34" charset="0"/>
            </a:endParaRPr>
          </a:p>
          <a:p>
            <a:pPr rtl="0"/>
            <a:r>
              <a:rPr lang="fr-FR" sz="1800" b="1" dirty="0"/>
              <a:t>SCÈNE 1 : LA VISITE DES CONDUCTEURS</a:t>
            </a:r>
            <a:endParaRPr lang="fr-FR" sz="1600" b="1" dirty="0">
              <a:effectLst/>
            </a:endParaRPr>
          </a:p>
          <a:p>
            <a:pPr rtl="0"/>
            <a:br>
              <a:rPr lang="fr-FR" sz="1600" b="0" dirty="0">
                <a:effectLst/>
              </a:rPr>
            </a:br>
            <a:r>
              <a:rPr lang="fr-FR" sz="1200" i="1" dirty="0"/>
              <a:t>La ferme des </a:t>
            </a:r>
            <a:r>
              <a:rPr lang="fr-FR" sz="1200" i="1" dirty="0" err="1"/>
              <a:t>Kaltenbrunner</a:t>
            </a:r>
            <a:r>
              <a:rPr lang="fr-FR" sz="1200" i="1" dirty="0"/>
              <a:t>. Intérieur mal entretenu, sombre, poussière et négligence. Echos, grand et froid. </a:t>
            </a:r>
            <a:endParaRPr lang="fr-FR" sz="1200" b="0" dirty="0">
              <a:effectLst/>
            </a:endParaRPr>
          </a:p>
          <a:p>
            <a:pPr rtl="0"/>
            <a:r>
              <a:rPr lang="fr-FR" sz="1200" i="1" dirty="0"/>
              <a:t>C’est le matin. John a sept ans. </a:t>
            </a:r>
            <a:endParaRPr lang="fr-FR" sz="1200" b="0" dirty="0">
              <a:effectLst/>
            </a:endParaRPr>
          </a:p>
          <a:p>
            <a:pPr rtl="0"/>
            <a:br>
              <a:rPr lang="fr-FR" sz="1200" b="0" dirty="0">
                <a:effectLst/>
              </a:rPr>
            </a:br>
            <a:r>
              <a:rPr lang="fr-FR" sz="1200" i="1" dirty="0"/>
              <a:t>Viviane est assise sur une chaise. Habillée, prête à partir pour le travail. Sac sur les genoux, tout est prêt.</a:t>
            </a:r>
            <a:endParaRPr lang="fr-FR" sz="1200" b="0" dirty="0">
              <a:effectLst/>
            </a:endParaRPr>
          </a:p>
          <a:p>
            <a:pPr rtl="0"/>
            <a:r>
              <a:rPr lang="fr-FR" sz="1200" i="1" dirty="0"/>
              <a:t>Il y a une photo dans un cadre posée au sol. </a:t>
            </a:r>
            <a:endParaRPr lang="fr-FR" sz="1200" b="0" dirty="0">
              <a:effectLst/>
            </a:endParaRPr>
          </a:p>
          <a:p>
            <a:pPr rtl="0"/>
            <a:r>
              <a:rPr lang="fr-FR" sz="1200" i="1" dirty="0"/>
              <a:t>Elle écoute la musique. La musique de Ford. Les yeux fermés : You are </a:t>
            </a:r>
            <a:r>
              <a:rPr lang="fr-FR" sz="1200" i="1" dirty="0" err="1"/>
              <a:t>my</a:t>
            </a:r>
            <a:r>
              <a:rPr lang="fr-FR" sz="1200" i="1" dirty="0"/>
              <a:t> </a:t>
            </a:r>
            <a:r>
              <a:rPr lang="fr-FR" sz="1200" i="1" dirty="0" err="1"/>
              <a:t>destiny</a:t>
            </a:r>
            <a:r>
              <a:rPr lang="fr-FR" sz="1200" i="1" dirty="0"/>
              <a:t>, Paul </a:t>
            </a:r>
            <a:r>
              <a:rPr lang="fr-FR" sz="1200" i="1" dirty="0" err="1"/>
              <a:t>Anka</a:t>
            </a:r>
            <a:endParaRPr lang="fr-FR" sz="1200" b="0" dirty="0">
              <a:effectLst/>
            </a:endParaRPr>
          </a:p>
          <a:p>
            <a:pPr rtl="0"/>
            <a:r>
              <a:rPr lang="fr-FR" sz="1200" i="1" dirty="0"/>
              <a:t>John est assis, il mange des olives, crache les noyaux. Regarde sa mère. </a:t>
            </a:r>
            <a:endParaRPr lang="fr-FR" sz="1200" b="0" dirty="0">
              <a:effectLst/>
            </a:endParaRPr>
          </a:p>
          <a:p>
            <a:pPr rtl="0"/>
            <a:r>
              <a:rPr lang="fr-FR" sz="1200" i="1" dirty="0"/>
              <a:t>La musique se termine, Viviane ouvre les yeux. ouvre son sac à main pour prendre ses clefs. Regarde, les clefs n’y sont pas. </a:t>
            </a:r>
            <a:endParaRPr lang="fr-FR" sz="1200" b="0" dirty="0">
              <a:effectLst/>
            </a:endParaRPr>
          </a:p>
          <a:p>
            <a:pPr rtl="0"/>
            <a:r>
              <a:rPr lang="fr-FR" sz="1200" i="1" dirty="0"/>
              <a:t>Un temps.</a:t>
            </a:r>
            <a:endParaRPr lang="fr-FR" sz="1200" b="0" dirty="0">
              <a:effectLst/>
            </a:endParaRPr>
          </a:p>
          <a:p>
            <a:pPr rtl="0"/>
            <a:br>
              <a:rPr lang="fr-FR" sz="1200" b="0" dirty="0">
                <a:effectLst/>
              </a:rPr>
            </a:br>
            <a:r>
              <a:rPr lang="fr-FR" sz="1200" dirty="0"/>
              <a:t>VIVIANE. John, mes clefs. </a:t>
            </a:r>
            <a:endParaRPr lang="fr-FR" sz="1200" b="0" dirty="0">
              <a:effectLst/>
            </a:endParaRPr>
          </a:p>
          <a:p>
            <a:pPr rtl="0"/>
            <a:br>
              <a:rPr lang="fr-FR" sz="1200" b="0" dirty="0">
                <a:effectLst/>
              </a:rPr>
            </a:br>
            <a:r>
              <a:rPr lang="fr-FR" sz="1200" i="1" dirty="0"/>
              <a:t>John rit, démarre, traverse, se cale dans un autre coin, regarde sa mère. </a:t>
            </a:r>
            <a:endParaRPr lang="fr-FR" sz="1200" b="0" dirty="0">
              <a:effectLst/>
            </a:endParaRPr>
          </a:p>
          <a:p>
            <a:pPr rtl="0"/>
            <a:r>
              <a:rPr lang="fr-FR" sz="1200" i="1" dirty="0"/>
              <a:t>Viviane se lève, va vers John, en tendant la main peut-être. </a:t>
            </a:r>
            <a:endParaRPr lang="fr-FR" sz="1200" b="0" dirty="0">
              <a:effectLst/>
            </a:endParaRPr>
          </a:p>
          <a:p>
            <a:pPr rtl="0"/>
            <a:br>
              <a:rPr lang="fr-FR" sz="1200" b="0" dirty="0">
                <a:effectLst/>
              </a:rPr>
            </a:br>
            <a:r>
              <a:rPr lang="fr-FR" sz="1200" dirty="0"/>
              <a:t>VIVIANE. John, les clefs du break putain. </a:t>
            </a:r>
            <a:endParaRPr lang="fr-FR" sz="1200" b="0" dirty="0">
              <a:effectLst/>
            </a:endParaRPr>
          </a:p>
          <a:p>
            <a:endParaRPr lang="fr-FR" sz="1200" dirty="0"/>
          </a:p>
          <a:p>
            <a:pPr rtl="0"/>
            <a:r>
              <a:rPr lang="fr-FR" sz="1200" i="1" dirty="0"/>
              <a:t>John redémarre, retraverse, etc. </a:t>
            </a:r>
            <a:endParaRPr lang="fr-FR" sz="1100" b="0" dirty="0">
              <a:effectLst/>
            </a:endParaRPr>
          </a:p>
          <a:p>
            <a:pPr rtl="0"/>
            <a:r>
              <a:rPr lang="fr-FR" sz="1200" i="1" dirty="0"/>
              <a:t>Viviane s’arrête, revient s’asseoir.</a:t>
            </a:r>
            <a:endParaRPr lang="fr-FR" sz="1100" b="0" dirty="0">
              <a:effectLst/>
            </a:endParaRPr>
          </a:p>
          <a:p>
            <a:pPr rtl="0"/>
            <a:r>
              <a:rPr lang="fr-FR" sz="1200" i="1" dirty="0"/>
              <a:t>Un temps.</a:t>
            </a:r>
            <a:endParaRPr lang="fr-FR" sz="1100" b="0" dirty="0">
              <a:effectLst/>
            </a:endParaRPr>
          </a:p>
          <a:p>
            <a:pPr rtl="0"/>
            <a:r>
              <a:rPr lang="fr-FR" sz="1200" i="1" dirty="0"/>
              <a:t>Soupir de Viviane. </a:t>
            </a:r>
            <a:endParaRPr lang="fr-FR" sz="1100" b="0" dirty="0">
              <a:effectLst/>
            </a:endParaRPr>
          </a:p>
          <a:p>
            <a:pPr rtl="0"/>
            <a:r>
              <a:rPr lang="fr-FR" sz="1200" i="1" dirty="0"/>
              <a:t>John mange une olive et s’étouffe. </a:t>
            </a:r>
            <a:endParaRPr lang="fr-FR" sz="1100" b="0" dirty="0">
              <a:effectLst/>
            </a:endParaRPr>
          </a:p>
          <a:p>
            <a:pPr rtl="0"/>
            <a:r>
              <a:rPr lang="fr-FR" sz="1200" i="1" dirty="0"/>
              <a:t>Viviane le voit. Ne réagit pas, et remet la musique.</a:t>
            </a:r>
            <a:endParaRPr lang="fr-FR" sz="1100" b="0" dirty="0">
              <a:effectLst/>
            </a:endParaRPr>
          </a:p>
          <a:p>
            <a:pPr rtl="0"/>
            <a:br>
              <a:rPr lang="fr-FR" sz="1100" b="0" dirty="0">
                <a:effectLst/>
              </a:rPr>
            </a:br>
            <a:r>
              <a:rPr lang="fr-FR" sz="1200" i="1" dirty="0"/>
              <a:t>John s’étouffe, va vers sa mère, s’effondre, rampe, arrive près de Viviane. </a:t>
            </a:r>
            <a:endParaRPr lang="fr-FR" sz="1100" b="0" dirty="0">
              <a:effectLst/>
            </a:endParaRPr>
          </a:p>
          <a:p>
            <a:pPr rtl="0"/>
            <a:r>
              <a:rPr lang="fr-FR" sz="1200" i="1" dirty="0"/>
              <a:t>Renverse le cadre de photo. </a:t>
            </a:r>
            <a:endParaRPr lang="fr-FR" sz="1100" b="0" dirty="0">
              <a:effectLst/>
            </a:endParaRPr>
          </a:p>
          <a:p>
            <a:pPr rtl="0"/>
            <a:r>
              <a:rPr lang="fr-FR" sz="1200" i="1" dirty="0"/>
              <a:t>Viviane tend la main. </a:t>
            </a:r>
            <a:endParaRPr lang="fr-FR" sz="1100" b="0" dirty="0">
              <a:effectLst/>
            </a:endParaRPr>
          </a:p>
          <a:p>
            <a:pPr rtl="0"/>
            <a:r>
              <a:rPr lang="fr-FR" sz="1200" i="1" dirty="0"/>
              <a:t>John lui donne les clefs.</a:t>
            </a:r>
            <a:endParaRPr lang="fr-FR" sz="1100" b="0" dirty="0">
              <a:effectLst/>
            </a:endParaRPr>
          </a:p>
          <a:p>
            <a:pPr rtl="0"/>
            <a:r>
              <a:rPr lang="fr-FR" sz="1200" i="1" dirty="0"/>
              <a:t>Elle se courbe, le saisit, lui fait recracher l’olive. </a:t>
            </a:r>
            <a:endParaRPr lang="fr-FR" sz="1100" b="0" dirty="0">
              <a:effectLst/>
            </a:endParaRPr>
          </a:p>
          <a:p>
            <a:pPr rtl="0"/>
            <a:r>
              <a:rPr lang="fr-FR" sz="1200" i="1" dirty="0"/>
              <a:t>Ils sont dans les bras. Il y a un temps de relâchement, John dans sa mère et elle dans lui. </a:t>
            </a:r>
            <a:endParaRPr lang="fr-FR" sz="1100" b="0" dirty="0">
              <a:effectLst/>
            </a:endParaRPr>
          </a:p>
          <a:p>
            <a:pPr rtl="0"/>
            <a:r>
              <a:rPr lang="fr-FR" sz="1200" i="1" dirty="0"/>
              <a:t>Puis elle le repousse, </a:t>
            </a:r>
          </a:p>
          <a:p>
            <a:pPr rtl="0"/>
            <a:r>
              <a:rPr lang="fr-FR" sz="1200" dirty="0"/>
              <a:t>VIVIANE. Va jouer dans les coins ça fera la poussière.</a:t>
            </a:r>
            <a:endParaRPr lang="fr-FR" sz="1100" b="0" dirty="0">
              <a:effectLst/>
            </a:endParaRPr>
          </a:p>
          <a:p>
            <a:pPr rtl="0"/>
            <a:r>
              <a:rPr lang="fr-FR" sz="1200" i="1" dirty="0"/>
              <a:t>Elle va pour partir. </a:t>
            </a:r>
          </a:p>
          <a:p>
            <a:pPr rtl="0"/>
            <a:r>
              <a:rPr lang="fr-FR" sz="1200" i="1" dirty="0"/>
              <a:t>Entrent deux ex-collègues de Ford. </a:t>
            </a:r>
            <a:endParaRPr lang="fr-FR" sz="1100" b="0" dirty="0">
              <a:effectLst/>
            </a:endParaRPr>
          </a:p>
          <a:p>
            <a:br>
              <a:rPr lang="fr-FR" sz="1200" dirty="0"/>
            </a:br>
            <a:endParaRPr lang="fr-FR" sz="1200" b="1" spc="-10" dirty="0">
              <a:latin typeface="Arial" panose="020B0604020202020204" pitchFamily="34" charset="0"/>
              <a:cs typeface="Arial" panose="020B0604020202020204" pitchFamily="34" charset="0"/>
            </a:endParaRPr>
          </a:p>
          <a:p>
            <a:pPr marL="12700">
              <a:lnSpc>
                <a:spcPct val="100000"/>
              </a:lnSpc>
              <a:spcBef>
                <a:spcPts val="100"/>
              </a:spcBef>
            </a:pPr>
            <a:endParaRPr lang="fr-FR" sz="1600" b="1" spc="-10" dirty="0">
              <a:latin typeface="Arial" panose="020B0604020202020204" pitchFamily="34" charset="0"/>
              <a:cs typeface="Arial" panose="020B0604020202020204" pitchFamily="34" charset="0"/>
            </a:endParaRPr>
          </a:p>
          <a:p>
            <a:pPr marL="12700">
              <a:lnSpc>
                <a:spcPct val="100000"/>
              </a:lnSpc>
              <a:spcBef>
                <a:spcPts val="100"/>
              </a:spcBef>
            </a:pPr>
            <a:endParaRPr sz="1200" dirty="0">
              <a:latin typeface="Arial" panose="020B0604020202020204" pitchFamily="34" charset="0"/>
              <a:cs typeface="Arial" panose="020B0604020202020204" pitchFamily="34" charset="0"/>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25" dirty="0"/>
              <a:t>15</a:t>
            </a:fld>
            <a:endParaRPr spc="-25" dirty="0"/>
          </a:p>
        </p:txBody>
      </p:sp>
      <p:sp>
        <p:nvSpPr>
          <p:cNvPr id="7" name="Rectangle 6"/>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25" dirty="0"/>
              <a:t>16</a:t>
            </a:fld>
            <a:endParaRPr spc="-25" dirty="0"/>
          </a:p>
        </p:txBody>
      </p:sp>
      <p:sp>
        <p:nvSpPr>
          <p:cNvPr id="4" name="Rectangle 3"/>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BE43855B-3919-6946-89ED-964088CEAABF}"/>
              </a:ext>
            </a:extLst>
          </p:cNvPr>
          <p:cNvSpPr txBox="1"/>
          <p:nvPr/>
        </p:nvSpPr>
        <p:spPr>
          <a:xfrm>
            <a:off x="203201" y="393700"/>
            <a:ext cx="7010399" cy="8802410"/>
          </a:xfrm>
          <a:prstGeom prst="rect">
            <a:avLst/>
          </a:prstGeom>
          <a:noFill/>
        </p:spPr>
        <p:txBody>
          <a:bodyPr wrap="square" rtlCol="0">
            <a:spAutoFit/>
          </a:bodyPr>
          <a:lstStyle/>
          <a:p>
            <a:pPr rtl="0"/>
            <a:br>
              <a:rPr lang="fr-FR" sz="1600" b="0" dirty="0">
                <a:effectLst/>
              </a:rPr>
            </a:br>
            <a:br>
              <a:rPr lang="fr-FR" sz="1600" b="0" dirty="0">
                <a:effectLst/>
              </a:rPr>
            </a:br>
            <a:r>
              <a:rPr lang="fr-FR" sz="1200" dirty="0"/>
              <a:t>KILOUTOU (</a:t>
            </a:r>
            <a:r>
              <a:rPr lang="fr-FR" sz="1200" dirty="0" err="1"/>
              <a:t>Bailer</a:t>
            </a:r>
            <a:r>
              <a:rPr lang="fr-FR" sz="1200" dirty="0"/>
              <a:t>). Bonjour Mme </a:t>
            </a:r>
            <a:r>
              <a:rPr lang="fr-FR" sz="1200" dirty="0" err="1"/>
              <a:t>Kaltenbrunner</a:t>
            </a:r>
            <a:endParaRPr lang="fr-FR" sz="1200" b="0" dirty="0">
              <a:effectLst/>
            </a:endParaRPr>
          </a:p>
          <a:p>
            <a:pPr rtl="0"/>
            <a:br>
              <a:rPr lang="fr-FR" sz="1200" b="0" dirty="0">
                <a:effectLst/>
              </a:rPr>
            </a:br>
            <a:r>
              <a:rPr lang="fr-FR" sz="1200" dirty="0"/>
              <a:t>KATERPILLAR (Wilhelm). Non, Bonjour Mme Veuve </a:t>
            </a:r>
            <a:r>
              <a:rPr lang="fr-FR" sz="1200" dirty="0" err="1"/>
              <a:t>Kaltenbrunner</a:t>
            </a:r>
            <a:r>
              <a:rPr lang="fr-FR" sz="1200" dirty="0"/>
              <a:t>. </a:t>
            </a:r>
            <a:endParaRPr lang="fr-FR" sz="1200" b="0" dirty="0">
              <a:effectLst/>
            </a:endParaRPr>
          </a:p>
          <a:p>
            <a:pPr rtl="0"/>
            <a:br>
              <a:rPr lang="fr-FR" sz="1200" b="0" dirty="0">
                <a:effectLst/>
              </a:rPr>
            </a:br>
            <a:r>
              <a:rPr lang="fr-FR" sz="1200" dirty="0"/>
              <a:t>KILOUTOU. Pardon, oui, excusez-moi, Bonjour Mme Veuve.</a:t>
            </a:r>
            <a:endParaRPr lang="fr-FR" sz="1200" b="0" dirty="0">
              <a:effectLst/>
            </a:endParaRPr>
          </a:p>
          <a:p>
            <a:pPr rtl="0"/>
            <a:br>
              <a:rPr lang="fr-FR" sz="1200" b="0" dirty="0">
                <a:effectLst/>
              </a:rPr>
            </a:br>
            <a:r>
              <a:rPr lang="fr-FR" sz="1200" dirty="0"/>
              <a:t>KATERPILLAR. </a:t>
            </a:r>
            <a:r>
              <a:rPr lang="fr-FR" sz="1200" dirty="0" err="1"/>
              <a:t>Kaltenbrunner</a:t>
            </a:r>
            <a:r>
              <a:rPr lang="fr-FR" sz="1200" dirty="0"/>
              <a:t>.</a:t>
            </a:r>
            <a:endParaRPr lang="fr-FR" sz="1200" b="0" dirty="0">
              <a:effectLst/>
            </a:endParaRPr>
          </a:p>
          <a:p>
            <a:pPr rtl="0"/>
            <a:br>
              <a:rPr lang="fr-FR" sz="1200" b="0" dirty="0">
                <a:effectLst/>
              </a:rPr>
            </a:br>
            <a:r>
              <a:rPr lang="fr-FR" sz="1200" dirty="0"/>
              <a:t>KILOUTOU. Oui. </a:t>
            </a:r>
            <a:r>
              <a:rPr lang="fr-FR" sz="1200" i="1" dirty="0"/>
              <a:t>Un temps. </a:t>
            </a:r>
            <a:r>
              <a:rPr lang="fr-FR" sz="1200" dirty="0"/>
              <a:t>Bonjour. </a:t>
            </a:r>
            <a:endParaRPr lang="fr-FR" sz="1200" b="0" dirty="0">
              <a:effectLst/>
            </a:endParaRPr>
          </a:p>
          <a:p>
            <a:pPr rtl="0"/>
            <a:br>
              <a:rPr lang="fr-FR" sz="1200" b="0" dirty="0">
                <a:effectLst/>
              </a:rPr>
            </a:br>
            <a:r>
              <a:rPr lang="fr-FR" sz="1200" dirty="0"/>
              <a:t>VIVIANE. Vous venez voir le gamin ? </a:t>
            </a:r>
            <a:endParaRPr lang="fr-FR" sz="1200" b="0" dirty="0">
              <a:effectLst/>
            </a:endParaRPr>
          </a:p>
          <a:p>
            <a:pPr rtl="0"/>
            <a:br>
              <a:rPr lang="fr-FR" sz="1200" b="0" dirty="0">
                <a:effectLst/>
              </a:rPr>
            </a:br>
            <a:r>
              <a:rPr lang="fr-FR" sz="1200" dirty="0"/>
              <a:t>KILOUTOU. Oui, comme ça, on venait voir si vous aviez besoin, vous voyez, une femme, toute seule.</a:t>
            </a:r>
            <a:endParaRPr lang="fr-FR" sz="1200" b="0" dirty="0">
              <a:effectLst/>
            </a:endParaRPr>
          </a:p>
          <a:p>
            <a:pPr rtl="0"/>
            <a:br>
              <a:rPr lang="fr-FR" sz="1200" b="0" dirty="0">
                <a:effectLst/>
              </a:rPr>
            </a:br>
            <a:r>
              <a:rPr lang="fr-FR" sz="1200" dirty="0"/>
              <a:t>KATERPILLAR. Une veuve.</a:t>
            </a:r>
            <a:endParaRPr lang="fr-FR" sz="1200" b="0" dirty="0">
              <a:effectLst/>
            </a:endParaRPr>
          </a:p>
          <a:p>
            <a:endParaRPr lang="fr-FR" sz="1200" dirty="0"/>
          </a:p>
          <a:p>
            <a:pPr rtl="0"/>
            <a:r>
              <a:rPr lang="fr-FR" sz="1200" dirty="0"/>
              <a:t>KILOUTOU. Oui, une veuve, toute seule, sans mari, dans une ferme loin de la ville, comme ça…</a:t>
            </a:r>
            <a:endParaRPr lang="fr-FR" sz="1200" b="0" dirty="0">
              <a:effectLst/>
            </a:endParaRPr>
          </a:p>
          <a:p>
            <a:pPr rtl="0"/>
            <a:br>
              <a:rPr lang="fr-FR" sz="1200" b="0" dirty="0">
                <a:effectLst/>
              </a:rPr>
            </a:br>
            <a:r>
              <a:rPr lang="fr-FR" sz="1200" dirty="0"/>
              <a:t>VIVIANE. Besoin de quoi ?</a:t>
            </a:r>
            <a:endParaRPr lang="fr-FR" sz="1200" b="0" dirty="0">
              <a:effectLst/>
            </a:endParaRPr>
          </a:p>
          <a:p>
            <a:pPr rtl="0"/>
            <a:br>
              <a:rPr lang="fr-FR" sz="1200" b="0" dirty="0">
                <a:effectLst/>
              </a:rPr>
            </a:br>
            <a:r>
              <a:rPr lang="fr-FR" sz="1200" dirty="0"/>
              <a:t>KATERPILLAR </a:t>
            </a:r>
            <a:r>
              <a:rPr lang="fr-FR" sz="1200" i="1" dirty="0"/>
              <a:t>ouvrant les bras, et regardant autour il contemple un endroit tellement cassé. </a:t>
            </a:r>
            <a:r>
              <a:rPr lang="fr-FR" sz="1200" dirty="0"/>
              <a:t>Ben, d’un coup de main. </a:t>
            </a:r>
            <a:endParaRPr lang="fr-FR" sz="1200" b="0" dirty="0">
              <a:effectLst/>
            </a:endParaRPr>
          </a:p>
          <a:p>
            <a:pPr rtl="0"/>
            <a:br>
              <a:rPr lang="fr-FR" sz="1200" b="0" dirty="0">
                <a:effectLst/>
              </a:rPr>
            </a:br>
            <a:r>
              <a:rPr lang="fr-FR" sz="1200" dirty="0"/>
              <a:t>KILOUTOU. Oui vous savez nous on peut vous aider à… </a:t>
            </a:r>
            <a:endParaRPr lang="fr-FR" sz="1200" b="0" dirty="0">
              <a:effectLst/>
            </a:endParaRPr>
          </a:p>
          <a:p>
            <a:pPr rtl="0"/>
            <a:br>
              <a:rPr lang="fr-FR" sz="1200" b="0" dirty="0">
                <a:effectLst/>
              </a:rPr>
            </a:br>
            <a:r>
              <a:rPr lang="fr-FR" sz="1200" dirty="0"/>
              <a:t>VIVIANE. J’ai besoin de rien, je suis juste en retard au travail, voilà. </a:t>
            </a:r>
            <a:endParaRPr lang="fr-FR" sz="1200" b="0" dirty="0">
              <a:effectLst/>
            </a:endParaRPr>
          </a:p>
          <a:p>
            <a:pPr rtl="0"/>
            <a:br>
              <a:rPr lang="fr-FR" sz="1200" b="0" dirty="0">
                <a:effectLst/>
              </a:rPr>
            </a:br>
            <a:r>
              <a:rPr lang="fr-FR" sz="1200" dirty="0"/>
              <a:t>KILOUTOU. Justement, comment ça va les finances ? </a:t>
            </a:r>
            <a:endParaRPr lang="fr-FR" sz="1200" b="0" dirty="0">
              <a:effectLst/>
            </a:endParaRPr>
          </a:p>
          <a:p>
            <a:pPr rtl="0"/>
            <a:br>
              <a:rPr lang="fr-FR" sz="1200" b="0" dirty="0">
                <a:effectLst/>
              </a:rPr>
            </a:br>
            <a:r>
              <a:rPr lang="fr-FR" sz="1200" dirty="0"/>
              <a:t>KATERPILLAR. On se demandait si vous receviez bien les versements de ces rapaces de l’assurance vie ? Bien le montant et bien à l’heure ? </a:t>
            </a:r>
            <a:endParaRPr lang="fr-FR" sz="1200" b="0" dirty="0">
              <a:effectLst/>
            </a:endParaRPr>
          </a:p>
          <a:p>
            <a:pPr rtl="0"/>
            <a:br>
              <a:rPr lang="fr-FR" sz="1200" b="0" dirty="0">
                <a:effectLst/>
              </a:rPr>
            </a:br>
            <a:r>
              <a:rPr lang="fr-FR" sz="1200" dirty="0"/>
              <a:t>KILOUTOU. Parce que si c’est pas le cas, tous les deux on ira faire du grabuge hein. Croyez-le bien.</a:t>
            </a:r>
            <a:endParaRPr lang="fr-FR" sz="1200" b="0" dirty="0">
              <a:effectLst/>
            </a:endParaRPr>
          </a:p>
          <a:p>
            <a:pPr rtl="0"/>
            <a:br>
              <a:rPr lang="fr-FR" sz="1200" b="0" dirty="0">
                <a:effectLst/>
              </a:rPr>
            </a:br>
            <a:r>
              <a:rPr lang="fr-FR" sz="1200" dirty="0"/>
              <a:t>KATERPILLAR. Oui ça, croyez-le bien, ça, oui, croyez-le bien ! </a:t>
            </a:r>
            <a:endParaRPr lang="fr-FR" sz="1200" b="0" dirty="0">
              <a:effectLst/>
            </a:endParaRPr>
          </a:p>
          <a:p>
            <a:pPr rtl="0"/>
            <a:br>
              <a:rPr lang="fr-FR" sz="1200" b="0" dirty="0">
                <a:effectLst/>
              </a:rPr>
            </a:br>
            <a:r>
              <a:rPr lang="fr-FR" sz="1200" dirty="0"/>
              <a:t>VIVIANE</a:t>
            </a:r>
            <a:r>
              <a:rPr lang="fr-FR" sz="1200" i="1" dirty="0"/>
              <a:t>. </a:t>
            </a:r>
            <a:r>
              <a:rPr lang="fr-FR" sz="1200" dirty="0"/>
              <a:t>Allez bonne journée. </a:t>
            </a:r>
            <a:endParaRPr lang="fr-FR" sz="1200" b="0" dirty="0">
              <a:effectLst/>
            </a:endParaRPr>
          </a:p>
          <a:p>
            <a:pPr rtl="0"/>
            <a:br>
              <a:rPr lang="fr-FR" sz="1200" b="0" dirty="0">
                <a:effectLst/>
              </a:rPr>
            </a:br>
            <a:r>
              <a:rPr lang="fr-FR" sz="1200" i="1" dirty="0"/>
              <a:t>Elle sort.</a:t>
            </a:r>
            <a:endParaRPr lang="fr-FR" sz="1200" b="0" dirty="0">
              <a:effectLst/>
            </a:endParaRPr>
          </a:p>
          <a:p>
            <a:br>
              <a:rPr lang="fr-FR" sz="1200" dirty="0"/>
            </a:br>
            <a:br>
              <a:rPr lang="fr-FR" sz="1200" dirty="0"/>
            </a:br>
            <a:endParaRPr lang="fr-FR" sz="1200" b="0" dirty="0">
              <a:effectLst/>
            </a:endParaRP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25" dirty="0"/>
              <a:t>17</a:t>
            </a:fld>
            <a:endParaRPr spc="-25" dirty="0"/>
          </a:p>
        </p:txBody>
      </p:sp>
      <p:sp>
        <p:nvSpPr>
          <p:cNvPr id="4" name="Rectangle 3"/>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1C6475D-6443-6844-A225-006A2CCA26DA}"/>
              </a:ext>
            </a:extLst>
          </p:cNvPr>
          <p:cNvSpPr txBox="1"/>
          <p:nvPr/>
        </p:nvSpPr>
        <p:spPr>
          <a:xfrm>
            <a:off x="431800" y="469901"/>
            <a:ext cx="6629400" cy="9140964"/>
          </a:xfrm>
          <a:prstGeom prst="rect">
            <a:avLst/>
          </a:prstGeom>
          <a:noFill/>
        </p:spPr>
        <p:txBody>
          <a:bodyPr wrap="square" rtlCol="0">
            <a:spAutoFit/>
          </a:bodyPr>
          <a:lstStyle/>
          <a:p>
            <a:pPr rtl="0"/>
            <a:r>
              <a:rPr lang="fr-FR" sz="1200" dirty="0"/>
              <a:t>KILOUTOU </a:t>
            </a:r>
            <a:r>
              <a:rPr lang="fr-FR" sz="1200" i="1" dirty="0"/>
              <a:t>sort une flasque, buvant, et la passant à l’autre. </a:t>
            </a:r>
            <a:r>
              <a:rPr lang="fr-FR" sz="1200" dirty="0"/>
              <a:t>C’est moi ou on se les caille ici ?</a:t>
            </a:r>
            <a:endParaRPr lang="fr-FR" sz="1200" b="0" dirty="0">
              <a:effectLst/>
            </a:endParaRPr>
          </a:p>
          <a:p>
            <a:pPr rtl="0"/>
            <a:br>
              <a:rPr lang="fr-FR" sz="1200" b="0" dirty="0">
                <a:effectLst/>
              </a:rPr>
            </a:br>
            <a:r>
              <a:rPr lang="fr-FR" sz="1200" dirty="0"/>
              <a:t>KATERPILLAR. Elle met pas le chauffage ou quoi ? </a:t>
            </a:r>
            <a:endParaRPr lang="fr-FR" sz="1200" b="0" dirty="0">
              <a:effectLst/>
            </a:endParaRPr>
          </a:p>
          <a:p>
            <a:pPr rtl="0"/>
            <a:br>
              <a:rPr lang="fr-FR" sz="1200" b="0" dirty="0">
                <a:effectLst/>
              </a:rPr>
            </a:br>
            <a:r>
              <a:rPr lang="fr-FR" sz="1200" i="1" dirty="0"/>
              <a:t>John, s’étouffe avec une olive.</a:t>
            </a:r>
            <a:endParaRPr lang="fr-FR" sz="1200" b="0" dirty="0">
              <a:effectLst/>
            </a:endParaRPr>
          </a:p>
          <a:p>
            <a:pPr rtl="0"/>
            <a:br>
              <a:rPr lang="fr-FR" sz="1200" b="0" dirty="0">
                <a:effectLst/>
              </a:rPr>
            </a:br>
            <a:r>
              <a:rPr lang="fr-FR" sz="1200" dirty="0"/>
              <a:t>KILOUTOU. Il s’étouffe. </a:t>
            </a:r>
            <a:endParaRPr lang="fr-FR" sz="1200" b="0" dirty="0">
              <a:effectLst/>
            </a:endParaRPr>
          </a:p>
          <a:p>
            <a:pPr rtl="0"/>
            <a:br>
              <a:rPr lang="fr-FR" sz="1200" b="0" dirty="0">
                <a:effectLst/>
              </a:rPr>
            </a:br>
            <a:r>
              <a:rPr lang="fr-FR" sz="1200" i="1" dirty="0"/>
              <a:t>Ils vont vers lui. </a:t>
            </a:r>
            <a:endParaRPr lang="fr-FR" sz="1200" b="0" dirty="0">
              <a:effectLst/>
            </a:endParaRPr>
          </a:p>
          <a:p>
            <a:pPr rtl="0"/>
            <a:br>
              <a:rPr lang="fr-FR" sz="1200" b="0" dirty="0">
                <a:effectLst/>
              </a:rPr>
            </a:br>
            <a:r>
              <a:rPr lang="fr-FR" sz="1200" dirty="0"/>
              <a:t>KATERPILLAR. Il a dû avaler quelque chose. </a:t>
            </a:r>
            <a:endParaRPr lang="fr-FR" sz="1200" b="0" dirty="0">
              <a:effectLst/>
            </a:endParaRPr>
          </a:p>
          <a:p>
            <a:pPr rtl="0"/>
            <a:br>
              <a:rPr lang="fr-FR" sz="1200" b="0" dirty="0">
                <a:effectLst/>
              </a:rPr>
            </a:br>
            <a:r>
              <a:rPr lang="fr-FR" sz="1200" dirty="0"/>
              <a:t>KILOUTOU </a:t>
            </a:r>
            <a:r>
              <a:rPr lang="fr-FR" sz="1200" i="1" dirty="0"/>
              <a:t>ouvrant la bouche de John. </a:t>
            </a:r>
            <a:r>
              <a:rPr lang="fr-FR" sz="1200" dirty="0"/>
              <a:t>Une olive.</a:t>
            </a:r>
            <a:endParaRPr lang="fr-FR" sz="1200" b="0" dirty="0">
              <a:effectLst/>
            </a:endParaRPr>
          </a:p>
          <a:p>
            <a:pPr rtl="0"/>
            <a:br>
              <a:rPr lang="fr-FR" sz="1200" b="0" dirty="0">
                <a:effectLst/>
              </a:rPr>
            </a:br>
            <a:r>
              <a:rPr lang="fr-FR" sz="1200" i="1" dirty="0"/>
              <a:t>Ils lui mettent des grandes claques dans le dos. </a:t>
            </a:r>
            <a:endParaRPr lang="fr-FR" sz="1200" b="0" dirty="0">
              <a:effectLst/>
            </a:endParaRPr>
          </a:p>
          <a:p>
            <a:pPr rtl="0"/>
            <a:br>
              <a:rPr lang="fr-FR" sz="1200" b="0" dirty="0">
                <a:effectLst/>
              </a:rPr>
            </a:br>
            <a:r>
              <a:rPr lang="fr-FR" sz="1200" dirty="0"/>
              <a:t>KATERPILLAR. </a:t>
            </a:r>
            <a:r>
              <a:rPr lang="fr-FR" sz="1200" dirty="0" err="1"/>
              <a:t>Vas-y</a:t>
            </a:r>
            <a:r>
              <a:rPr lang="fr-FR" sz="1200" dirty="0"/>
              <a:t> gamin expulse !</a:t>
            </a:r>
            <a:endParaRPr lang="fr-FR" sz="1200" b="0" dirty="0">
              <a:effectLst/>
            </a:endParaRPr>
          </a:p>
          <a:p>
            <a:pPr rtl="0"/>
            <a:br>
              <a:rPr lang="fr-FR" sz="1200" b="0" dirty="0">
                <a:effectLst/>
              </a:rPr>
            </a:br>
            <a:r>
              <a:rPr lang="fr-FR" sz="1200" dirty="0"/>
              <a:t>KILOUTOU. Expulse ! </a:t>
            </a:r>
            <a:endParaRPr lang="fr-FR" sz="1200" b="0" dirty="0">
              <a:effectLst/>
            </a:endParaRPr>
          </a:p>
          <a:p>
            <a:pPr rtl="0"/>
            <a:br>
              <a:rPr lang="fr-FR" sz="1200" b="0" dirty="0">
                <a:effectLst/>
              </a:rPr>
            </a:br>
            <a:r>
              <a:rPr lang="fr-FR" sz="1200" i="1" dirty="0"/>
              <a:t>Ils le tapent, le secouent, le foutent au sol pour sortir le noyau. </a:t>
            </a:r>
            <a:endParaRPr lang="fr-FR" sz="1200" b="0" dirty="0">
              <a:effectLst/>
            </a:endParaRPr>
          </a:p>
          <a:p>
            <a:pPr rtl="0"/>
            <a:br>
              <a:rPr lang="fr-FR" sz="1200" b="0" dirty="0">
                <a:effectLst/>
              </a:rPr>
            </a:br>
            <a:r>
              <a:rPr lang="fr-FR" sz="1200" dirty="0"/>
              <a:t>KATERPILLAR. Oh merde !!</a:t>
            </a:r>
            <a:endParaRPr lang="fr-FR" sz="1200" b="0" dirty="0">
              <a:effectLst/>
            </a:endParaRPr>
          </a:p>
          <a:p>
            <a:pPr rtl="0"/>
            <a:br>
              <a:rPr lang="fr-FR" sz="1200" b="0" dirty="0">
                <a:effectLst/>
              </a:rPr>
            </a:br>
            <a:r>
              <a:rPr lang="fr-FR" sz="1200" i="1" dirty="0"/>
              <a:t>Il lui met la main dans la bouche pour aller lui chercher le noyau. </a:t>
            </a:r>
            <a:endParaRPr lang="fr-FR" sz="1200" b="0" dirty="0">
              <a:effectLst/>
            </a:endParaRPr>
          </a:p>
          <a:p>
            <a:pPr rtl="0"/>
            <a:br>
              <a:rPr lang="fr-FR" sz="1200" b="0" dirty="0">
                <a:effectLst/>
              </a:rPr>
            </a:br>
            <a:r>
              <a:rPr lang="fr-FR" sz="1200" dirty="0"/>
              <a:t>KATERPILLAR. Recrache nom de Dieu !</a:t>
            </a:r>
            <a:endParaRPr lang="fr-FR" sz="1200" b="0" dirty="0">
              <a:effectLst/>
            </a:endParaRPr>
          </a:p>
          <a:p>
            <a:pPr rtl="0"/>
            <a:br>
              <a:rPr lang="fr-FR" sz="1200" b="0" dirty="0">
                <a:effectLst/>
              </a:rPr>
            </a:br>
            <a:r>
              <a:rPr lang="fr-FR" sz="1200" dirty="0"/>
              <a:t>KILOUTOU. EXPUUUUUUULSE !!</a:t>
            </a:r>
            <a:r>
              <a:rPr lang="fr-FR" sz="1200" i="1" dirty="0"/>
              <a:t> </a:t>
            </a:r>
            <a:endParaRPr lang="fr-FR" sz="1200" b="0" dirty="0">
              <a:effectLst/>
            </a:endParaRPr>
          </a:p>
          <a:p>
            <a:pPr rtl="0"/>
            <a:br>
              <a:rPr lang="fr-FR" sz="1200" b="0" dirty="0">
                <a:effectLst/>
              </a:rPr>
            </a:br>
            <a:r>
              <a:rPr lang="fr-FR" sz="1200" i="1" dirty="0"/>
              <a:t>John finit par prendre la main d’un des collègues, se remet contre lui et s’</a:t>
            </a:r>
            <a:r>
              <a:rPr lang="fr-FR" sz="1200" i="1" dirty="0" err="1"/>
              <a:t>autofait</a:t>
            </a:r>
            <a:r>
              <a:rPr lang="fr-FR" sz="1200" i="1" dirty="0"/>
              <a:t> le geste de secouriste de </a:t>
            </a:r>
            <a:r>
              <a:rPr lang="fr-FR" sz="1200" i="1" dirty="0" err="1"/>
              <a:t>viviane</a:t>
            </a:r>
            <a:r>
              <a:rPr lang="fr-FR" sz="1200" i="1" dirty="0"/>
              <a:t>. Ça marche. John est au sol, épuisé. </a:t>
            </a:r>
            <a:endParaRPr lang="fr-FR" sz="1200" b="0" dirty="0">
              <a:effectLst/>
            </a:endParaRPr>
          </a:p>
          <a:p>
            <a:pPr rtl="0"/>
            <a:br>
              <a:rPr lang="fr-FR" sz="1200" b="0" dirty="0">
                <a:effectLst/>
              </a:rPr>
            </a:br>
            <a:r>
              <a:rPr lang="fr-FR" sz="1200" dirty="0"/>
              <a:t>KATERPILLAR. Ah ! C’est de ton âge, de te faire mal hein, t’explores, t’es un aventurier. </a:t>
            </a:r>
            <a:endParaRPr lang="fr-FR" sz="1200" b="0" dirty="0">
              <a:effectLst/>
            </a:endParaRPr>
          </a:p>
          <a:p>
            <a:pPr rtl="0"/>
            <a:br>
              <a:rPr lang="fr-FR" sz="1200" b="0" dirty="0">
                <a:effectLst/>
              </a:rPr>
            </a:br>
            <a:r>
              <a:rPr lang="fr-FR" sz="1200" dirty="0"/>
              <a:t>KILOUTOU. C’est bien, les garçons ça doit se faire mal.</a:t>
            </a:r>
            <a:endParaRPr lang="fr-FR" sz="1200" b="0" dirty="0">
              <a:effectLst/>
            </a:endParaRPr>
          </a:p>
          <a:p>
            <a:pPr rtl="0"/>
            <a:br>
              <a:rPr lang="fr-FR" sz="1200" b="0" dirty="0">
                <a:effectLst/>
              </a:rPr>
            </a:br>
            <a:r>
              <a:rPr lang="fr-FR" sz="1200" dirty="0"/>
              <a:t>KATERPILLAR </a:t>
            </a:r>
            <a:r>
              <a:rPr lang="fr-FR" sz="1200" i="1" dirty="0"/>
              <a:t>à l’autre. </a:t>
            </a:r>
            <a:r>
              <a:rPr lang="fr-FR" sz="1200" dirty="0"/>
              <a:t>En même temps il est pas bien gros. </a:t>
            </a:r>
            <a:endParaRPr lang="fr-FR" sz="1200" b="0" dirty="0">
              <a:effectLst/>
            </a:endParaRPr>
          </a:p>
          <a:p>
            <a:pPr rtl="0"/>
            <a:br>
              <a:rPr lang="fr-FR" sz="1200" b="0" dirty="0">
                <a:effectLst/>
              </a:rPr>
            </a:br>
            <a:r>
              <a:rPr lang="fr-FR" sz="1200" dirty="0"/>
              <a:t>KILOUTOU. Ouais t’es chétif hein ! T’es sûr que t’as 7 ans ? Parce que t’es pas bien gros, va falloir que tu t’adaptes hein ! </a:t>
            </a:r>
            <a:endParaRPr lang="fr-FR" sz="1200" b="0" dirty="0">
              <a:effectLst/>
            </a:endParaRPr>
          </a:p>
          <a:p>
            <a:pPr rtl="0"/>
            <a:br>
              <a:rPr lang="fr-FR" sz="1200" b="0" dirty="0">
                <a:effectLst/>
              </a:rPr>
            </a:br>
            <a:r>
              <a:rPr lang="fr-FR" sz="1200" dirty="0"/>
              <a:t>KATERPILLAR. Oui, enfin, tant qu’il a de l’énergie.</a:t>
            </a:r>
            <a:endParaRPr lang="fr-FR" sz="1200" b="0" dirty="0">
              <a:effectLst/>
            </a:endParaRPr>
          </a:p>
          <a:p>
            <a:pPr rtl="0"/>
            <a:br>
              <a:rPr lang="fr-FR" sz="1200" b="0" dirty="0">
                <a:effectLst/>
              </a:rPr>
            </a:br>
            <a:r>
              <a:rPr lang="fr-FR" sz="1200" dirty="0"/>
              <a:t>KILOUTOU. Allez gamin on a une surprise pour toi ! </a:t>
            </a:r>
            <a:endParaRPr lang="fr-FR" sz="1200" b="0" dirty="0">
              <a:effectLst/>
            </a:endParaRPr>
          </a:p>
          <a:p>
            <a:pPr rtl="0"/>
            <a:br>
              <a:rPr lang="fr-FR" sz="1200" b="0" dirty="0">
                <a:effectLst/>
              </a:rPr>
            </a:br>
            <a:r>
              <a:rPr lang="fr-FR" sz="1200" dirty="0"/>
              <a:t>KATERPILLAR. C’est un jour spécial aujourd’hui, viens, on va prendre la grosse voiture. </a:t>
            </a:r>
            <a:endParaRPr lang="fr-FR" sz="1200" b="0" dirty="0">
              <a:effectLst/>
            </a:endParaRPr>
          </a:p>
          <a:p>
            <a:pPr rtl="0"/>
            <a:br>
              <a:rPr lang="fr-FR" sz="1200" b="0" dirty="0">
                <a:effectLst/>
              </a:rPr>
            </a:br>
            <a:r>
              <a:rPr lang="fr-FR" sz="1200" dirty="0"/>
              <a:t>JOHN. Non.</a:t>
            </a:r>
            <a:endParaRPr lang="fr-FR" sz="1200" b="0" dirty="0">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25" dirty="0"/>
              <a:t>18</a:t>
            </a:fld>
            <a:endParaRPr spc="-25" dirty="0"/>
          </a:p>
        </p:txBody>
      </p:sp>
      <p:sp>
        <p:nvSpPr>
          <p:cNvPr id="4" name="Rectangle 3"/>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C621E5C-08C9-3545-99B1-77C2FBD4A696}"/>
              </a:ext>
            </a:extLst>
          </p:cNvPr>
          <p:cNvSpPr txBox="1"/>
          <p:nvPr/>
        </p:nvSpPr>
        <p:spPr>
          <a:xfrm>
            <a:off x="355600" y="129887"/>
            <a:ext cx="6857999" cy="10433625"/>
          </a:xfrm>
          <a:prstGeom prst="rect">
            <a:avLst/>
          </a:prstGeom>
          <a:noFill/>
        </p:spPr>
        <p:txBody>
          <a:bodyPr wrap="square" rtlCol="0">
            <a:spAutoFit/>
          </a:bodyPr>
          <a:lstStyle/>
          <a:p>
            <a:pPr rtl="0"/>
            <a:br>
              <a:rPr lang="fr-FR" sz="1200" b="0" dirty="0">
                <a:effectLst/>
              </a:rPr>
            </a:br>
            <a:r>
              <a:rPr lang="fr-FR" sz="1200" i="1" dirty="0"/>
              <a:t>Ils l’attrapent, John résiste un peu. Les deux conducteurs s’y mettent.</a:t>
            </a:r>
            <a:endParaRPr lang="fr-FR" sz="1200" b="0" dirty="0">
              <a:effectLst/>
            </a:endParaRPr>
          </a:p>
          <a:p>
            <a:pPr rtl="0"/>
            <a:br>
              <a:rPr lang="fr-FR" sz="1200" b="0" dirty="0">
                <a:effectLst/>
              </a:rPr>
            </a:br>
            <a:r>
              <a:rPr lang="fr-FR" sz="1200" dirty="0"/>
              <a:t>KATERPILLAR. </a:t>
            </a:r>
            <a:r>
              <a:rPr lang="fr-FR" sz="1200" dirty="0" err="1"/>
              <a:t>Hahaha</a:t>
            </a:r>
            <a:r>
              <a:rPr lang="fr-FR" sz="1200" dirty="0"/>
              <a:t> t’es un petit diable toi. </a:t>
            </a:r>
            <a:endParaRPr lang="fr-FR" sz="1200" b="0" dirty="0">
              <a:effectLst/>
            </a:endParaRPr>
          </a:p>
          <a:p>
            <a:pPr rtl="0"/>
            <a:br>
              <a:rPr lang="fr-FR" sz="1200" b="0" dirty="0">
                <a:effectLst/>
              </a:rPr>
            </a:br>
            <a:r>
              <a:rPr lang="fr-FR" sz="1200" dirty="0"/>
              <a:t>JOHN. Non</a:t>
            </a:r>
            <a:endParaRPr lang="fr-FR" sz="1200" b="0" dirty="0">
              <a:effectLst/>
            </a:endParaRPr>
          </a:p>
          <a:p>
            <a:pPr rtl="0"/>
            <a:br>
              <a:rPr lang="fr-FR" sz="1200" b="0" dirty="0">
                <a:effectLst/>
              </a:rPr>
            </a:br>
            <a:r>
              <a:rPr lang="fr-FR" sz="1200" dirty="0"/>
              <a:t>KATERPILLAR. Ah si</a:t>
            </a:r>
            <a:endParaRPr lang="fr-FR" sz="1200" b="0" dirty="0">
              <a:effectLst/>
            </a:endParaRPr>
          </a:p>
          <a:p>
            <a:pPr rtl="0"/>
            <a:br>
              <a:rPr lang="fr-FR" sz="1200" b="0" dirty="0">
                <a:effectLst/>
              </a:rPr>
            </a:br>
            <a:r>
              <a:rPr lang="fr-FR" sz="1200" dirty="0"/>
              <a:t>KILOUTOU. Ah si petit diable. </a:t>
            </a:r>
            <a:endParaRPr lang="fr-FR" sz="1200" b="0" dirty="0">
              <a:effectLst/>
            </a:endParaRPr>
          </a:p>
          <a:p>
            <a:pPr rtl="0"/>
            <a:br>
              <a:rPr lang="fr-FR" sz="1200" b="0" dirty="0">
                <a:effectLst/>
              </a:rPr>
            </a:br>
            <a:r>
              <a:rPr lang="fr-FR" sz="1200" dirty="0"/>
              <a:t>KATERPILLAR. Allez, la grosse voiture ! </a:t>
            </a:r>
            <a:endParaRPr lang="fr-FR" sz="1200" b="0" dirty="0">
              <a:effectLst/>
            </a:endParaRPr>
          </a:p>
          <a:p>
            <a:pPr rtl="0"/>
            <a:br>
              <a:rPr lang="fr-FR" sz="1200" b="0" dirty="0">
                <a:effectLst/>
              </a:rPr>
            </a:br>
            <a:r>
              <a:rPr lang="fr-FR" sz="1200" dirty="0"/>
              <a:t>JOHN. Non. </a:t>
            </a:r>
            <a:endParaRPr lang="fr-FR" sz="1200" b="0" dirty="0">
              <a:effectLst/>
            </a:endParaRPr>
          </a:p>
          <a:p>
            <a:pPr rtl="0"/>
            <a:br>
              <a:rPr lang="fr-FR" sz="1200" b="0" dirty="0">
                <a:effectLst/>
              </a:rPr>
            </a:br>
            <a:r>
              <a:rPr lang="fr-FR" sz="1200" i="1" dirty="0"/>
              <a:t>Ils le mettent de force dans la caisse, il faut que John résiste juste assez pour qu’à un moment ils le mettent dans la caisse en lui faisant mal.</a:t>
            </a:r>
            <a:endParaRPr lang="fr-FR" sz="1200" b="0" dirty="0">
              <a:effectLst/>
            </a:endParaRPr>
          </a:p>
          <a:p>
            <a:pPr rtl="0"/>
            <a:br>
              <a:rPr lang="fr-FR" sz="1200" b="0" dirty="0">
                <a:effectLst/>
              </a:rPr>
            </a:br>
            <a:r>
              <a:rPr lang="fr-FR" sz="1200" dirty="0"/>
              <a:t>JOHN. Aie. </a:t>
            </a:r>
            <a:endParaRPr lang="fr-FR" sz="1200" b="0" dirty="0">
              <a:effectLst/>
            </a:endParaRPr>
          </a:p>
          <a:p>
            <a:pPr rtl="0"/>
            <a:br>
              <a:rPr lang="fr-FR" sz="1200" b="0" dirty="0">
                <a:effectLst/>
              </a:rPr>
            </a:br>
            <a:r>
              <a:rPr lang="fr-FR" sz="1200" i="1" dirty="0"/>
              <a:t>Debout dans la voiture, fond de scène, John au centre, </a:t>
            </a:r>
            <a:r>
              <a:rPr lang="fr-FR" sz="1200" i="1" dirty="0" err="1"/>
              <a:t>Katerpillar</a:t>
            </a:r>
            <a:r>
              <a:rPr lang="fr-FR" sz="1200" i="1" dirty="0"/>
              <a:t> conduit à une main, </a:t>
            </a:r>
            <a:r>
              <a:rPr lang="fr-FR" sz="1200" i="1" dirty="0" err="1"/>
              <a:t>Kiloutou</a:t>
            </a:r>
            <a:r>
              <a:rPr lang="fr-FR" sz="1200" i="1" dirty="0"/>
              <a:t> avec la flasque et le bras sur le rebord de la fenêtre. </a:t>
            </a:r>
            <a:endParaRPr lang="fr-FR" sz="1200" b="0" dirty="0">
              <a:effectLst/>
            </a:endParaRPr>
          </a:p>
          <a:p>
            <a:pPr rtl="0"/>
            <a:br>
              <a:rPr lang="fr-FR" sz="1200" b="0" dirty="0">
                <a:effectLst/>
              </a:rPr>
            </a:br>
            <a:r>
              <a:rPr lang="fr-FR" sz="1200" dirty="0"/>
              <a:t>KATERPILLAR. La vache il </a:t>
            </a:r>
            <a:r>
              <a:rPr lang="fr-FR" sz="1200" dirty="0" err="1"/>
              <a:t>fouane</a:t>
            </a:r>
            <a:r>
              <a:rPr lang="fr-FR" sz="1200" dirty="0"/>
              <a:t> le gamin.</a:t>
            </a:r>
            <a:endParaRPr lang="fr-FR" sz="1200" b="0" dirty="0">
              <a:effectLst/>
            </a:endParaRPr>
          </a:p>
          <a:p>
            <a:pPr rtl="0"/>
            <a:br>
              <a:rPr lang="fr-FR" sz="1200" b="0" dirty="0">
                <a:effectLst/>
              </a:rPr>
            </a:br>
            <a:r>
              <a:rPr lang="fr-FR" sz="1200" dirty="0"/>
              <a:t> </a:t>
            </a:r>
            <a:r>
              <a:rPr lang="fr-FR" sz="1200" i="1" dirty="0"/>
              <a:t>Ils baissent leur vitre.</a:t>
            </a:r>
            <a:r>
              <a:rPr lang="fr-FR" sz="1200" dirty="0"/>
              <a:t> </a:t>
            </a:r>
            <a:r>
              <a:rPr lang="fr-FR" sz="1200" i="1" dirty="0"/>
              <a:t>Les conducteurs se passent la flasque via John.</a:t>
            </a:r>
            <a:endParaRPr lang="fr-FR" sz="1200" b="0" dirty="0">
              <a:effectLst/>
            </a:endParaRPr>
          </a:p>
          <a:p>
            <a:pPr rtl="0"/>
            <a:br>
              <a:rPr lang="fr-FR" sz="1200" b="0" dirty="0">
                <a:effectLst/>
              </a:rPr>
            </a:br>
            <a:r>
              <a:rPr lang="fr-FR" sz="1200" dirty="0"/>
              <a:t>KATERPILLAR. Tu vois ça John ? De là à de là, tout le grand arc de cercle, c’est Pullman </a:t>
            </a:r>
            <a:r>
              <a:rPr lang="fr-FR" sz="1200" dirty="0" err="1"/>
              <a:t>Valley</a:t>
            </a:r>
            <a:r>
              <a:rPr lang="fr-FR" sz="1200" dirty="0"/>
              <a:t>, notre vallée, c’est chez nous !</a:t>
            </a:r>
            <a:r>
              <a:rPr lang="fr-FR" sz="1200" i="1" dirty="0"/>
              <a:t> </a:t>
            </a:r>
            <a:r>
              <a:rPr lang="fr-FR" sz="1200" dirty="0"/>
              <a:t>Et les montagnes tout autour avec le creux que ça fait, de là à de là, c’était un glacier c’est beau hein c’est chez nous on vient de là tous ton père et toi aussi, c’est chez toi de là à de là.</a:t>
            </a:r>
            <a:endParaRPr lang="fr-FR" sz="1200" b="0" dirty="0">
              <a:effectLst/>
            </a:endParaRPr>
          </a:p>
          <a:p>
            <a:pPr rtl="0"/>
            <a:br>
              <a:rPr lang="fr-FR" sz="1200" b="0" dirty="0">
                <a:effectLst/>
              </a:rPr>
            </a:br>
            <a:r>
              <a:rPr lang="fr-FR" sz="1200" dirty="0"/>
              <a:t>KILOUTOU. Là John, on roule sur la 254. La route que ton père prenait tous les jours.</a:t>
            </a:r>
            <a:endParaRPr lang="fr-FR" sz="1200" b="0" dirty="0">
              <a:effectLst/>
            </a:endParaRPr>
          </a:p>
          <a:p>
            <a:pPr rtl="0"/>
            <a:br>
              <a:rPr lang="fr-FR" sz="1200" b="0" dirty="0">
                <a:effectLst/>
              </a:rPr>
            </a:br>
            <a:r>
              <a:rPr lang="fr-FR" sz="1200" dirty="0"/>
              <a:t>KATERPILLAR. C’est la route principale, qui traverse la vallée, et descend vers la plaine au Nord, et vers </a:t>
            </a:r>
            <a:r>
              <a:rPr lang="fr-FR" sz="1200" dirty="0" err="1"/>
              <a:t>Pottville</a:t>
            </a:r>
            <a:r>
              <a:rPr lang="fr-FR" sz="1200" dirty="0"/>
              <a:t>. </a:t>
            </a:r>
            <a:endParaRPr lang="fr-FR" sz="1200" b="0" dirty="0">
              <a:effectLst/>
            </a:endParaRPr>
          </a:p>
          <a:p>
            <a:pPr rtl="0"/>
            <a:br>
              <a:rPr lang="fr-FR" sz="1200" b="0" dirty="0">
                <a:effectLst/>
              </a:rPr>
            </a:br>
            <a:r>
              <a:rPr lang="fr-FR" sz="1200" dirty="0"/>
              <a:t>KILOUTOU. </a:t>
            </a:r>
            <a:r>
              <a:rPr lang="fr-FR" sz="1200" dirty="0" err="1"/>
              <a:t>Oouhh</a:t>
            </a:r>
            <a:r>
              <a:rPr lang="fr-FR" sz="1200" dirty="0"/>
              <a:t> </a:t>
            </a:r>
            <a:r>
              <a:rPr lang="fr-FR" sz="1200" dirty="0" err="1"/>
              <a:t>Pottville</a:t>
            </a:r>
            <a:r>
              <a:rPr lang="fr-FR" sz="1200" dirty="0"/>
              <a:t> !</a:t>
            </a:r>
            <a:endParaRPr lang="fr-FR" sz="1200" b="0" dirty="0">
              <a:effectLst/>
            </a:endParaRPr>
          </a:p>
          <a:p>
            <a:pPr rtl="0"/>
            <a:br>
              <a:rPr lang="fr-FR" sz="1200" b="0" dirty="0">
                <a:effectLst/>
              </a:rPr>
            </a:br>
            <a:r>
              <a:rPr lang="fr-FR" sz="1200" dirty="0"/>
              <a:t>KATERPILLAR. Pot de chambre</a:t>
            </a:r>
            <a:endParaRPr lang="fr-FR" sz="1200" b="0" dirty="0">
              <a:effectLst/>
            </a:endParaRPr>
          </a:p>
          <a:p>
            <a:pPr rtl="0"/>
            <a:br>
              <a:rPr lang="fr-FR" sz="1200" b="0" dirty="0">
                <a:effectLst/>
              </a:rPr>
            </a:br>
            <a:r>
              <a:rPr lang="fr-FR" sz="1200" dirty="0"/>
              <a:t>KILOUTOU. Peau d’chagrin</a:t>
            </a:r>
            <a:endParaRPr lang="fr-FR" sz="1200" b="0" dirty="0">
              <a:effectLst/>
            </a:endParaRPr>
          </a:p>
          <a:p>
            <a:pPr rtl="0"/>
            <a:br>
              <a:rPr lang="fr-FR" sz="1200" b="0" dirty="0">
                <a:effectLst/>
              </a:rPr>
            </a:br>
            <a:r>
              <a:rPr lang="fr-FR" sz="1200" dirty="0"/>
              <a:t>KATERPILLAR. </a:t>
            </a:r>
            <a:r>
              <a:rPr lang="fr-FR" sz="1200" dirty="0" err="1"/>
              <a:t>PotdePD</a:t>
            </a:r>
            <a:endParaRPr lang="fr-FR" sz="1200" b="0" dirty="0">
              <a:effectLst/>
            </a:endParaRPr>
          </a:p>
          <a:p>
            <a:pPr rtl="0"/>
            <a:br>
              <a:rPr lang="fr-FR" sz="1200" b="0" dirty="0">
                <a:effectLst/>
              </a:rPr>
            </a:br>
            <a:r>
              <a:rPr lang="fr-FR" sz="1200" dirty="0"/>
              <a:t>KILOUTOU. Peau d’couille</a:t>
            </a:r>
            <a:endParaRPr lang="fr-FR" sz="1200" b="0" dirty="0">
              <a:effectLst/>
            </a:endParaRPr>
          </a:p>
          <a:p>
            <a:pPr rtl="0"/>
            <a:br>
              <a:rPr lang="fr-FR" sz="1200" b="0" dirty="0">
                <a:effectLst/>
              </a:rPr>
            </a:br>
            <a:r>
              <a:rPr lang="fr-FR" sz="1200" dirty="0"/>
              <a:t>KATERPILLAR. Go Pumas ! </a:t>
            </a:r>
            <a:endParaRPr lang="fr-FR" sz="1200" b="0" dirty="0">
              <a:effectLst/>
            </a:endParaRPr>
          </a:p>
          <a:p>
            <a:pPr rtl="0"/>
            <a:br>
              <a:rPr lang="fr-FR" sz="1200" b="0" dirty="0">
                <a:effectLst/>
              </a:rPr>
            </a:br>
            <a:r>
              <a:rPr lang="fr-FR" sz="1200" dirty="0"/>
              <a:t>KATERPILLAR ET KILOUTOU </a:t>
            </a:r>
            <a:r>
              <a:rPr lang="fr-FR" sz="1200" i="1" dirty="0"/>
              <a:t>prenant les bras de John.</a:t>
            </a:r>
            <a:r>
              <a:rPr lang="fr-FR" sz="1200" dirty="0"/>
              <a:t> GO PUMAS, GO PUMAS !</a:t>
            </a:r>
            <a:endParaRPr lang="fr-FR" sz="1200" b="0" dirty="0">
              <a:effectLst/>
            </a:endParaRPr>
          </a:p>
          <a:p>
            <a:br>
              <a:rPr lang="fr-FR" sz="1200" b="0" dirty="0">
                <a:effectLst/>
              </a:rPr>
            </a:br>
            <a:r>
              <a:rPr lang="fr-FR" sz="1200" dirty="0"/>
              <a:t>KILOUTOU. </a:t>
            </a:r>
            <a:r>
              <a:rPr lang="fr-FR" sz="1200" i="1" dirty="0"/>
              <a:t>sortant sa tête par la fenêtre soudain, hurlant à la mort. </a:t>
            </a:r>
            <a:r>
              <a:rPr lang="fr-FR" sz="1200" dirty="0"/>
              <a:t>Un jour on vous enculera ! Un jour on vous enculera </a:t>
            </a:r>
            <a:r>
              <a:rPr lang="fr-FR" sz="1200" dirty="0" err="1"/>
              <a:t>Pottville</a:t>
            </a:r>
            <a:r>
              <a:rPr lang="fr-FR" sz="1200" dirty="0"/>
              <a:t>, et là, vous verrez ! </a:t>
            </a:r>
          </a:p>
          <a:p>
            <a:endParaRPr lang="fr-F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25" dirty="0"/>
              <a:t>19</a:t>
            </a:fld>
            <a:endParaRPr spc="-25" dirty="0"/>
          </a:p>
        </p:txBody>
      </p:sp>
      <p:sp>
        <p:nvSpPr>
          <p:cNvPr id="4" name="Rectangle 3"/>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9145E372-7856-EE42-A981-924A3AAB1185}"/>
              </a:ext>
            </a:extLst>
          </p:cNvPr>
          <p:cNvSpPr txBox="1"/>
          <p:nvPr/>
        </p:nvSpPr>
        <p:spPr>
          <a:xfrm>
            <a:off x="355601" y="783771"/>
            <a:ext cx="6705599" cy="8863965"/>
          </a:xfrm>
          <a:prstGeom prst="rect">
            <a:avLst/>
          </a:prstGeom>
          <a:noFill/>
        </p:spPr>
        <p:txBody>
          <a:bodyPr wrap="square" rtlCol="0">
            <a:spAutoFit/>
          </a:bodyPr>
          <a:lstStyle/>
          <a:p>
            <a:pPr rtl="0"/>
            <a:r>
              <a:rPr lang="fr-FR" b="1" dirty="0">
                <a:latin typeface="Arial" panose="020B0604020202020204" pitchFamily="34" charset="0"/>
                <a:cs typeface="Arial" panose="020B0604020202020204" pitchFamily="34" charset="0"/>
              </a:rPr>
              <a:t>EXTRAIT</a:t>
            </a:r>
            <a:r>
              <a:rPr lang="fr-FR" b="1" spc="-25" dirty="0">
                <a:latin typeface="Arial" panose="020B0604020202020204" pitchFamily="34" charset="0"/>
                <a:cs typeface="Arial" panose="020B0604020202020204" pitchFamily="34" charset="0"/>
              </a:rPr>
              <a:t> 2</a:t>
            </a:r>
            <a:r>
              <a:rPr lang="fr-FR" b="1" spc="-20"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a:t>
            </a:r>
            <a:r>
              <a:rPr lang="fr-FR" b="1" spc="-25"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EPISODE 1</a:t>
            </a:r>
            <a:endParaRPr lang="fr-FR" dirty="0">
              <a:latin typeface="Arial" panose="020B0604020202020204" pitchFamily="34" charset="0"/>
              <a:cs typeface="Arial" panose="020B0604020202020204" pitchFamily="34" charset="0"/>
            </a:endParaRPr>
          </a:p>
          <a:p>
            <a:pPr rtl="0"/>
            <a:endParaRPr lang="fr-FR" b="1" dirty="0"/>
          </a:p>
          <a:p>
            <a:pPr rtl="0"/>
            <a:r>
              <a:rPr lang="fr-FR" b="1" dirty="0"/>
              <a:t>SCÈNE 5 : LE BOUT DU COULOIR ROUGE QUI TOURNE</a:t>
            </a:r>
            <a:endParaRPr lang="fr-FR" b="1" dirty="0">
              <a:effectLst/>
            </a:endParaRPr>
          </a:p>
          <a:p>
            <a:pPr rtl="0"/>
            <a:br>
              <a:rPr lang="fr-FR" sz="1200" b="0" dirty="0">
                <a:effectLst/>
              </a:rPr>
            </a:br>
            <a:r>
              <a:rPr lang="fr-FR" sz="1200" i="1" dirty="0"/>
              <a:t>Scène de dissociation corps-voix.</a:t>
            </a:r>
            <a:endParaRPr lang="fr-FR" sz="1200" b="0" dirty="0">
              <a:effectLst/>
            </a:endParaRPr>
          </a:p>
          <a:p>
            <a:pPr rtl="0"/>
            <a:r>
              <a:rPr lang="fr-FR" sz="1200" i="1" dirty="0"/>
              <a:t>Les corps font une chorégraphie incroyable de type Disney, comédie musicale sur fond coloré : La rencontre entre le Prince et la Princesse. </a:t>
            </a:r>
            <a:br>
              <a:rPr lang="fr-FR" sz="1200" i="1" dirty="0"/>
            </a:br>
            <a:r>
              <a:rPr lang="fr-FR" sz="1200" i="1" dirty="0"/>
              <a:t>Les voix font le dialogue. </a:t>
            </a:r>
            <a:endParaRPr lang="fr-FR" sz="1200" b="0" dirty="0">
              <a:effectLst/>
            </a:endParaRPr>
          </a:p>
          <a:p>
            <a:pPr rtl="0"/>
            <a:r>
              <a:rPr lang="fr-FR" sz="1200" i="1" dirty="0"/>
              <a:t>Musique comme celle de la SC1 : You are </a:t>
            </a:r>
            <a:r>
              <a:rPr lang="fr-FR" sz="1200" i="1" dirty="0" err="1"/>
              <a:t>my</a:t>
            </a:r>
            <a:r>
              <a:rPr lang="fr-FR" sz="1200" i="1" dirty="0"/>
              <a:t> </a:t>
            </a:r>
            <a:r>
              <a:rPr lang="fr-FR" sz="1200" i="1" dirty="0" err="1"/>
              <a:t>Destiny</a:t>
            </a:r>
            <a:r>
              <a:rPr lang="fr-FR" sz="1200" i="1" dirty="0"/>
              <a:t>, Paul </a:t>
            </a:r>
            <a:r>
              <a:rPr lang="fr-FR" sz="1200" i="1" dirty="0" err="1"/>
              <a:t>Anka</a:t>
            </a:r>
            <a:r>
              <a:rPr lang="fr-FR" sz="1200" i="1" dirty="0"/>
              <a:t> </a:t>
            </a:r>
            <a:endParaRPr lang="fr-FR" sz="1200" b="0" dirty="0">
              <a:effectLst/>
            </a:endParaRPr>
          </a:p>
          <a:p>
            <a:pPr rtl="0"/>
            <a:br>
              <a:rPr lang="fr-FR" sz="1200" b="0" dirty="0">
                <a:effectLst/>
              </a:rPr>
            </a:br>
            <a:r>
              <a:rPr lang="fr-FR" sz="1200" i="1" dirty="0"/>
              <a:t>Viviane-voix : Elisabeth </a:t>
            </a:r>
            <a:endParaRPr lang="fr-FR" sz="1200" b="0" dirty="0">
              <a:effectLst/>
            </a:endParaRPr>
          </a:p>
          <a:p>
            <a:pPr rtl="0"/>
            <a:r>
              <a:rPr lang="fr-FR" sz="1200" i="1" dirty="0"/>
              <a:t>Viviane-corps : Maria</a:t>
            </a:r>
            <a:endParaRPr lang="fr-FR" sz="1200" b="0" dirty="0">
              <a:effectLst/>
            </a:endParaRPr>
          </a:p>
          <a:p>
            <a:pPr rtl="0"/>
            <a:r>
              <a:rPr lang="fr-FR" sz="1200" i="1" dirty="0"/>
              <a:t>Ford-voix : </a:t>
            </a:r>
            <a:r>
              <a:rPr lang="fr-FR" sz="1200" i="1" dirty="0" err="1"/>
              <a:t>Wilbur</a:t>
            </a:r>
            <a:r>
              <a:rPr lang="fr-FR" sz="1200" i="1" dirty="0"/>
              <a:t> </a:t>
            </a:r>
            <a:endParaRPr lang="fr-FR" sz="1200" b="0" dirty="0">
              <a:effectLst/>
            </a:endParaRPr>
          </a:p>
          <a:p>
            <a:pPr rtl="0"/>
            <a:r>
              <a:rPr lang="fr-FR" sz="1200" i="1" dirty="0"/>
              <a:t>Ford-corps : Wilhelm</a:t>
            </a:r>
            <a:endParaRPr lang="fr-FR" sz="1200" b="0" dirty="0">
              <a:effectLst/>
            </a:endParaRPr>
          </a:p>
          <a:p>
            <a:pPr rtl="0"/>
            <a:br>
              <a:rPr lang="fr-FR" sz="1200" b="0" dirty="0">
                <a:effectLst/>
              </a:rPr>
            </a:br>
            <a:r>
              <a:rPr lang="fr-FR" sz="1200" dirty="0"/>
              <a:t>FORD. Le médecin dit qu’il n’y a pas de séquelles, que tu as juste besoin de repos, qu’on pourra quand même avoir des enfants. </a:t>
            </a:r>
            <a:endParaRPr lang="fr-FR" sz="1200" b="0" dirty="0">
              <a:effectLst/>
            </a:endParaRPr>
          </a:p>
          <a:p>
            <a:pPr rtl="0"/>
            <a:r>
              <a:rPr lang="fr-FR" sz="1200" dirty="0"/>
              <a:t>VIVIANE. Ford, je vais prendre le break, et aller faire un tour.</a:t>
            </a:r>
            <a:endParaRPr lang="fr-FR" sz="1200" b="0" dirty="0">
              <a:effectLst/>
            </a:endParaRPr>
          </a:p>
          <a:p>
            <a:pPr rtl="0"/>
            <a:r>
              <a:rPr lang="fr-FR" sz="1200" dirty="0"/>
              <a:t>FORD. Un tour ?</a:t>
            </a:r>
            <a:endParaRPr lang="fr-FR" sz="1200" b="0" dirty="0">
              <a:effectLst/>
            </a:endParaRPr>
          </a:p>
          <a:p>
            <a:pPr rtl="0"/>
            <a:r>
              <a:rPr lang="fr-FR" sz="1200" dirty="0"/>
              <a:t>VIVIANE. Oui, pour un moment, dans les collines, ou voir la mer.</a:t>
            </a:r>
            <a:endParaRPr lang="fr-FR" sz="1200" b="0" dirty="0">
              <a:effectLst/>
            </a:endParaRPr>
          </a:p>
          <a:p>
            <a:pPr rtl="0"/>
            <a:r>
              <a:rPr lang="fr-FR" sz="1200" i="1" dirty="0"/>
              <a:t>Un temps.</a:t>
            </a:r>
            <a:endParaRPr lang="fr-FR" sz="1200" b="0" dirty="0">
              <a:effectLst/>
            </a:endParaRPr>
          </a:p>
          <a:p>
            <a:pPr rtl="0"/>
            <a:r>
              <a:rPr lang="fr-FR" sz="1200" dirty="0"/>
              <a:t>FORD. Je ne sais pas si je peux me libérer au boulot en ce moment. </a:t>
            </a:r>
            <a:endParaRPr lang="fr-FR" sz="1200" b="0" dirty="0">
              <a:effectLst/>
            </a:endParaRPr>
          </a:p>
          <a:p>
            <a:pPr rtl="0"/>
            <a:r>
              <a:rPr lang="fr-FR" sz="1200" dirty="0"/>
              <a:t>VIVIANE. Je peux y aller toute seule.</a:t>
            </a:r>
            <a:r>
              <a:rPr lang="fr-FR" sz="1200" i="1" dirty="0"/>
              <a:t> Un temps. </a:t>
            </a:r>
            <a:r>
              <a:rPr lang="fr-FR" sz="1200" dirty="0"/>
              <a:t>Je veux y aller toute seule. </a:t>
            </a:r>
            <a:endParaRPr lang="fr-FR" sz="1200" b="0" dirty="0">
              <a:effectLst/>
            </a:endParaRPr>
          </a:p>
          <a:p>
            <a:pPr rtl="0"/>
            <a:r>
              <a:rPr lang="fr-FR" sz="1200" dirty="0"/>
              <a:t>FORD. Viviane, tu vas pas faire toute cette route comme ça,  pour aller où ? Et puis c’est loin, c’est très loin la mer, réfléchis un peu. </a:t>
            </a:r>
            <a:endParaRPr lang="fr-FR" sz="1200" b="0" dirty="0">
              <a:effectLst/>
            </a:endParaRPr>
          </a:p>
          <a:p>
            <a:pPr rtl="0"/>
            <a:r>
              <a:rPr lang="fr-FR" sz="1200" dirty="0"/>
              <a:t>VIVIANE. Je prendrai ma valise, le break, et je vais aller faire un tour. </a:t>
            </a:r>
            <a:endParaRPr lang="fr-FR" sz="1200" b="0" dirty="0">
              <a:effectLst/>
            </a:endParaRPr>
          </a:p>
          <a:p>
            <a:pPr rtl="0"/>
            <a:r>
              <a:rPr lang="fr-FR" sz="1200" dirty="0"/>
              <a:t>FORD. Tu dis des choses… tu n’es pas dans ton état normal. </a:t>
            </a:r>
            <a:endParaRPr lang="fr-FR" sz="1200" b="0" dirty="0">
              <a:effectLst/>
            </a:endParaRPr>
          </a:p>
          <a:p>
            <a:pPr rtl="0"/>
            <a:r>
              <a:rPr lang="fr-FR" sz="1200" dirty="0"/>
              <a:t>VIVIANE. J’ai besoin de repos, d’air.</a:t>
            </a:r>
            <a:endParaRPr lang="fr-FR" sz="1200" b="0" dirty="0">
              <a:effectLst/>
            </a:endParaRPr>
          </a:p>
          <a:p>
            <a:pPr rtl="0"/>
            <a:r>
              <a:rPr lang="fr-FR" sz="1200" dirty="0"/>
              <a:t>FORD. Viens dans mes bras.</a:t>
            </a:r>
            <a:r>
              <a:rPr lang="fr-FR" sz="1200" i="1" dirty="0"/>
              <a:t> </a:t>
            </a:r>
            <a:r>
              <a:rPr lang="fr-FR" sz="1200" dirty="0"/>
              <a:t>Tu as tout ce qu’il faut pour te reposer ici. </a:t>
            </a:r>
            <a:endParaRPr lang="fr-FR" sz="1200" b="0" dirty="0">
              <a:effectLst/>
            </a:endParaRPr>
          </a:p>
          <a:p>
            <a:pPr rtl="0"/>
            <a:r>
              <a:rPr lang="fr-FR" sz="1200" dirty="0"/>
              <a:t>VIVIANE. Je partirai demain matin. </a:t>
            </a:r>
            <a:endParaRPr lang="fr-FR" sz="1200" b="0" dirty="0">
              <a:effectLst/>
            </a:endParaRPr>
          </a:p>
          <a:p>
            <a:pPr rtl="0"/>
            <a:r>
              <a:rPr lang="fr-FR" sz="1200" dirty="0"/>
              <a:t>FORD </a:t>
            </a:r>
            <a:r>
              <a:rPr lang="fr-FR" sz="1200" i="1" dirty="0"/>
              <a:t>respiration plus forte, plus empressé.</a:t>
            </a:r>
            <a:r>
              <a:rPr lang="fr-FR" sz="1200" dirty="0"/>
              <a:t> Oui oui, viens.</a:t>
            </a:r>
            <a:endParaRPr lang="fr-FR" sz="1200" b="0" dirty="0">
              <a:effectLst/>
            </a:endParaRPr>
          </a:p>
          <a:p>
            <a:pPr rtl="0"/>
            <a:r>
              <a:rPr lang="fr-FR" sz="1200" dirty="0"/>
              <a:t>VIVIANE. Ford attend.</a:t>
            </a:r>
            <a:endParaRPr lang="fr-FR" sz="1200" b="0" dirty="0">
              <a:effectLst/>
            </a:endParaRPr>
          </a:p>
          <a:p>
            <a:pPr rtl="0"/>
            <a:r>
              <a:rPr lang="fr-FR" sz="1200" dirty="0"/>
              <a:t>FORD </a:t>
            </a:r>
            <a:r>
              <a:rPr lang="fr-FR" sz="1200" i="1" dirty="0"/>
              <a:t>bruits de frottement de vêtements</a:t>
            </a:r>
            <a:r>
              <a:rPr lang="fr-FR" sz="1200" dirty="0"/>
              <a:t>. Je t’aime, Viviane je t’aime tellement. </a:t>
            </a:r>
            <a:endParaRPr lang="fr-FR" sz="1200" b="0" dirty="0">
              <a:effectLst/>
            </a:endParaRPr>
          </a:p>
          <a:p>
            <a:pPr rtl="0"/>
            <a:r>
              <a:rPr lang="fr-FR" sz="1200" dirty="0"/>
              <a:t>VIVIANE. Non.</a:t>
            </a:r>
            <a:endParaRPr lang="fr-FR" sz="1200" b="0" dirty="0">
              <a:effectLst/>
            </a:endParaRPr>
          </a:p>
          <a:p>
            <a:pPr rtl="0"/>
            <a:r>
              <a:rPr lang="fr-FR" sz="1200" dirty="0"/>
              <a:t>FORD. On aura des enfants, plein d’enfants, je te le promets ! </a:t>
            </a:r>
            <a:endParaRPr lang="fr-FR" sz="1200" b="0" dirty="0">
              <a:effectLst/>
            </a:endParaRPr>
          </a:p>
          <a:p>
            <a:pPr rtl="0"/>
            <a:r>
              <a:rPr lang="fr-FR" sz="1200" dirty="0"/>
              <a:t>VIVIANE. Non aie.</a:t>
            </a:r>
            <a:endParaRPr lang="fr-FR" sz="1200" b="0" dirty="0">
              <a:effectLst/>
            </a:endParaRPr>
          </a:p>
          <a:p>
            <a:pPr rtl="0"/>
            <a:r>
              <a:rPr lang="fr-FR" sz="1200" dirty="0"/>
              <a:t>FORD. Je t’aime</a:t>
            </a:r>
            <a:endParaRPr lang="fr-FR" sz="1200" b="0" dirty="0">
              <a:effectLst/>
            </a:endParaRPr>
          </a:p>
          <a:p>
            <a:pPr rtl="0"/>
            <a:r>
              <a:rPr lang="fr-FR" sz="1200" dirty="0"/>
              <a:t>VIVIANE. Arrête tu me fais mal.</a:t>
            </a:r>
            <a:endParaRPr lang="fr-FR" sz="1200" b="0" dirty="0">
              <a:effectLst/>
            </a:endParaRPr>
          </a:p>
          <a:p>
            <a:pPr rtl="0"/>
            <a:r>
              <a:rPr lang="fr-FR" sz="1200" i="1" dirty="0"/>
              <a:t>Ford gémit soudain, comme s’il la pénétrait.</a:t>
            </a:r>
            <a:endParaRPr lang="fr-FR" sz="1200" b="0" dirty="0">
              <a:effectLst/>
            </a:endParaRPr>
          </a:p>
          <a:p>
            <a:pPr rtl="0"/>
            <a:r>
              <a:rPr lang="fr-FR" sz="1200" dirty="0"/>
              <a:t>VIVIANE </a:t>
            </a:r>
            <a:r>
              <a:rPr lang="fr-FR" sz="1200" dirty="0" err="1"/>
              <a:t>Aaaah</a:t>
            </a:r>
            <a:r>
              <a:rPr lang="fr-FR" sz="1200" dirty="0"/>
              <a:t> ! </a:t>
            </a:r>
            <a:endParaRPr lang="fr-FR" sz="1200" b="0" dirty="0">
              <a:effectLst/>
            </a:endParaRPr>
          </a:p>
          <a:p>
            <a:pPr rtl="0"/>
            <a:r>
              <a:rPr lang="fr-FR" sz="1200" dirty="0"/>
              <a:t>FORD </a:t>
            </a:r>
            <a:r>
              <a:rPr lang="fr-FR" sz="1200" i="1" dirty="0"/>
              <a:t>haletant, l’embrassant.</a:t>
            </a:r>
            <a:r>
              <a:rPr lang="fr-FR" sz="1200" dirty="0"/>
              <a:t> On aura des enfants, plein d’enfants, je te le promets ! Je t’aime ! </a:t>
            </a:r>
            <a:endParaRPr lang="fr-FR" sz="1200" b="0" dirty="0">
              <a:effectLst/>
            </a:endParaRPr>
          </a:p>
          <a:p>
            <a:pPr rtl="0"/>
            <a:r>
              <a:rPr lang="fr-FR" sz="1200" i="1" dirty="0"/>
              <a:t>Viviane hurle.</a:t>
            </a:r>
            <a:endParaRPr lang="fr-FR" sz="1200" b="0" dirty="0">
              <a:effectLst/>
            </a:endParaRPr>
          </a:p>
          <a:p>
            <a:pPr rtl="0"/>
            <a:r>
              <a:rPr lang="fr-FR" sz="1200" i="1" dirty="0"/>
              <a:t>Les corps continuent la belle danse de conte. </a:t>
            </a:r>
            <a:endParaRPr lang="fr-FR" sz="1200" b="0" dirty="0">
              <a:effectLst/>
            </a:endParaRPr>
          </a:p>
          <a:p>
            <a:pPr rtl="0"/>
            <a:r>
              <a:rPr lang="fr-FR" sz="1200" i="1" dirty="0"/>
              <a:t>John regarde dans un coin </a:t>
            </a:r>
            <a:r>
              <a:rPr lang="fr-FR" sz="1200" i="1" dirty="0" err="1"/>
              <a:t>viviane</a:t>
            </a:r>
            <a:r>
              <a:rPr lang="fr-FR" sz="1200" i="1" dirty="0"/>
              <a:t> qui hurle. </a:t>
            </a:r>
            <a:endParaRPr lang="fr-FR" sz="1200" b="0" dirty="0">
              <a:effectLst/>
            </a:endParaRPr>
          </a:p>
          <a:p>
            <a:br>
              <a:rPr lang="fr-FR" sz="1200" dirty="0"/>
            </a:br>
            <a:endParaRPr lang="fr-F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873597"/>
            <a:ext cx="6083300" cy="8907054"/>
          </a:xfrm>
          <a:prstGeom prst="rect">
            <a:avLst/>
          </a:prstGeom>
        </p:spPr>
        <p:txBody>
          <a:bodyPr vert="horz" wrap="square" lIns="0" tIns="12700" rIns="0" bIns="0" rtlCol="0">
            <a:spAutoFit/>
          </a:bodyPr>
          <a:lstStyle/>
          <a:p>
            <a:pPr marL="12700" marR="13335">
              <a:lnSpc>
                <a:spcPct val="110200"/>
              </a:lnSpc>
              <a:spcBef>
                <a:spcPts val="100"/>
              </a:spcBef>
            </a:pPr>
            <a:r>
              <a:rPr sz="1200" dirty="0">
                <a:latin typeface="Arial" panose="020B0604020202020204" pitchFamily="34" charset="0"/>
                <a:cs typeface="Arial" panose="020B0604020202020204" pitchFamily="34" charset="0"/>
              </a:rPr>
              <a:t>Il y a longtemps, le monde était composé d’atomes qui déchiraient à pleine vitesse </a:t>
            </a:r>
            <a:r>
              <a:rPr sz="1200" spc="-25" dirty="0">
                <a:latin typeface="Arial" panose="020B0604020202020204" pitchFamily="34" charset="0"/>
                <a:cs typeface="Arial" panose="020B0604020202020204" pitchFamily="34" charset="0"/>
              </a:rPr>
              <a:t>le </a:t>
            </a:r>
            <a:r>
              <a:rPr sz="1200" dirty="0">
                <a:latin typeface="Arial" panose="020B0604020202020204" pitchFamily="34" charset="0"/>
                <a:cs typeface="Arial" panose="020B0604020202020204" pitchFamily="34" charset="0"/>
              </a:rPr>
              <a:t>vide </a:t>
            </a:r>
            <a:r>
              <a:rPr sz="1200" spc="-10" dirty="0">
                <a:latin typeface="Arial" panose="020B0604020202020204" pitchFamily="34" charset="0"/>
                <a:cs typeface="Arial" panose="020B0604020202020204" pitchFamily="34" charset="0"/>
              </a:rPr>
              <a:t>intersidéral.</a:t>
            </a:r>
            <a:endParaRPr sz="1200" dirty="0">
              <a:latin typeface="Arial" panose="020B0604020202020204" pitchFamily="34" charset="0"/>
              <a:cs typeface="Arial" panose="020B0604020202020204" pitchFamily="34" charset="0"/>
            </a:endParaRPr>
          </a:p>
          <a:p>
            <a:pPr marL="12700" marR="5080">
              <a:lnSpc>
                <a:spcPct val="110200"/>
              </a:lnSpc>
            </a:pPr>
            <a:r>
              <a:rPr sz="1200" dirty="0">
                <a:latin typeface="Arial" panose="020B0604020202020204" pitchFamily="34" charset="0"/>
                <a:cs typeface="Arial" panose="020B0604020202020204" pitchFamily="34" charset="0"/>
              </a:rPr>
              <a:t>Puis il était traversé de grands magmas d’étoiles qui bourdonnaient dans l’espace</a:t>
            </a:r>
            <a:r>
              <a:rPr sz="1200" spc="5" dirty="0">
                <a:latin typeface="Arial" panose="020B0604020202020204" pitchFamily="34" charset="0"/>
                <a:cs typeface="Arial" panose="020B0604020202020204" pitchFamily="34" charset="0"/>
              </a:rPr>
              <a:t> </a:t>
            </a:r>
            <a:r>
              <a:rPr sz="1200" spc="-25" dirty="0">
                <a:latin typeface="Arial" panose="020B0604020202020204" pitchFamily="34" charset="0"/>
                <a:cs typeface="Arial" panose="020B0604020202020204" pitchFamily="34" charset="0"/>
              </a:rPr>
              <a:t>en </a:t>
            </a:r>
            <a:r>
              <a:rPr sz="1200" dirty="0">
                <a:latin typeface="Arial" panose="020B0604020202020204" pitchFamily="34" charset="0"/>
                <a:cs typeface="Arial" panose="020B0604020202020204" pitchFamily="34" charset="0"/>
              </a:rPr>
              <a:t>expansion </a:t>
            </a:r>
            <a:r>
              <a:rPr sz="1200" spc="-10" dirty="0">
                <a:latin typeface="Arial" panose="020B0604020202020204" pitchFamily="34" charset="0"/>
                <a:cs typeface="Arial" panose="020B0604020202020204" pitchFamily="34" charset="0"/>
              </a:rPr>
              <a:t>infinie.</a:t>
            </a:r>
            <a:endParaRPr sz="1200" dirty="0">
              <a:latin typeface="Arial" panose="020B0604020202020204" pitchFamily="34" charset="0"/>
              <a:cs typeface="Arial" panose="020B0604020202020204" pitchFamily="34" charset="0"/>
            </a:endParaRPr>
          </a:p>
          <a:p>
            <a:pPr marL="12700">
              <a:lnSpc>
                <a:spcPct val="100000"/>
              </a:lnSpc>
              <a:spcBef>
                <a:spcPts val="145"/>
              </a:spcBef>
            </a:pPr>
            <a:r>
              <a:rPr sz="1200" dirty="0">
                <a:latin typeface="Arial" panose="020B0604020202020204" pitchFamily="34" charset="0"/>
                <a:cs typeface="Arial" panose="020B0604020202020204" pitchFamily="34" charset="0"/>
              </a:rPr>
              <a:t>(Quand cela était ? J’ai du mal à </a:t>
            </a:r>
            <a:r>
              <a:rPr sz="1200" spc="-10" dirty="0">
                <a:latin typeface="Arial" panose="020B0604020202020204" pitchFamily="34" charset="0"/>
                <a:cs typeface="Arial" panose="020B0604020202020204" pitchFamily="34" charset="0"/>
              </a:rPr>
              <a:t>l’imaginer)</a:t>
            </a:r>
            <a:endParaRPr sz="1200" dirty="0">
              <a:latin typeface="Arial" panose="020B0604020202020204" pitchFamily="34" charset="0"/>
              <a:cs typeface="Arial" panose="020B0604020202020204" pitchFamily="34" charset="0"/>
            </a:endParaRPr>
          </a:p>
          <a:p>
            <a:pPr marL="12700" marR="89535">
              <a:lnSpc>
                <a:spcPct val="110200"/>
              </a:lnSpc>
            </a:pPr>
            <a:r>
              <a:rPr sz="1200" dirty="0">
                <a:latin typeface="Arial" panose="020B0604020202020204" pitchFamily="34" charset="0"/>
                <a:cs typeface="Arial" panose="020B0604020202020204" pitchFamily="34" charset="0"/>
              </a:rPr>
              <a:t>Puis, sur un caillou rond gorgé d’eau liquide, une planète d’un système planétaire, </a:t>
            </a:r>
            <a:r>
              <a:rPr sz="1200" spc="-25" dirty="0">
                <a:latin typeface="Arial" panose="020B0604020202020204" pitchFamily="34" charset="0"/>
                <a:cs typeface="Arial" panose="020B0604020202020204" pitchFamily="34" charset="0"/>
              </a:rPr>
              <a:t>il </a:t>
            </a:r>
            <a:r>
              <a:rPr sz="1200" dirty="0">
                <a:latin typeface="Arial" panose="020B0604020202020204" pitchFamily="34" charset="0"/>
                <a:cs typeface="Arial" panose="020B0604020202020204" pitchFamily="34" charset="0"/>
              </a:rPr>
              <a:t>était fait de prairies vertes et de bosquets giboyeux, qui frémissaient de </a:t>
            </a:r>
            <a:r>
              <a:rPr sz="1200" spc="-20" dirty="0">
                <a:latin typeface="Arial" panose="020B0604020202020204" pitchFamily="34" charset="0"/>
                <a:cs typeface="Arial" panose="020B0604020202020204" pitchFamily="34" charset="0"/>
              </a:rPr>
              <a:t>vie.</a:t>
            </a:r>
            <a:endParaRPr sz="1200" dirty="0">
              <a:latin typeface="Arial" panose="020B0604020202020204" pitchFamily="34" charset="0"/>
              <a:cs typeface="Arial" panose="020B0604020202020204" pitchFamily="34" charset="0"/>
            </a:endParaRPr>
          </a:p>
          <a:p>
            <a:pPr marL="12700" marR="3521075">
              <a:lnSpc>
                <a:spcPct val="110200"/>
              </a:lnSpc>
            </a:pPr>
            <a:r>
              <a:rPr sz="1200" dirty="0">
                <a:latin typeface="Arial" panose="020B0604020202020204" pitchFamily="34" charset="0"/>
                <a:cs typeface="Arial" panose="020B0604020202020204" pitchFamily="34" charset="0"/>
              </a:rPr>
              <a:t>(Est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 mythe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Est-ce vrai</a:t>
            </a:r>
            <a:r>
              <a:rPr sz="1200" spc="-5" dirty="0">
                <a:latin typeface="Arial" panose="020B0604020202020204" pitchFamily="34" charset="0"/>
                <a:cs typeface="Arial" panose="020B0604020202020204" pitchFamily="34" charset="0"/>
              </a:rPr>
              <a:t> </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Puis arriva un animal </a:t>
            </a:r>
            <a:r>
              <a:rPr sz="1200" spc="-10" dirty="0">
                <a:latin typeface="Arial" panose="020B0604020202020204" pitchFamily="34" charset="0"/>
                <a:cs typeface="Arial" panose="020B0604020202020204" pitchFamily="34" charset="0"/>
              </a:rPr>
              <a:t>bipède.</a:t>
            </a:r>
            <a:endParaRPr sz="1200" dirty="0">
              <a:latin typeface="Arial" panose="020B0604020202020204" pitchFamily="34" charset="0"/>
              <a:cs typeface="Arial" panose="020B0604020202020204" pitchFamily="34" charset="0"/>
            </a:endParaRPr>
          </a:p>
          <a:p>
            <a:pPr marL="12700" marR="1877060">
              <a:lnSpc>
                <a:spcPct val="110200"/>
              </a:lnSpc>
            </a:pPr>
            <a:r>
              <a:rPr sz="1200" dirty="0">
                <a:latin typeface="Arial" panose="020B0604020202020204" pitchFamily="34" charset="0"/>
                <a:cs typeface="Arial" panose="020B0604020202020204" pitchFamily="34" charset="0"/>
              </a:rPr>
              <a:t>Arriva</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un animal étrange qui s’installa dans ces </a:t>
            </a:r>
            <a:r>
              <a:rPr sz="1200" spc="-10" dirty="0">
                <a:latin typeface="Arial" panose="020B0604020202020204" pitchFamily="34" charset="0"/>
                <a:cs typeface="Arial" panose="020B0604020202020204" pitchFamily="34" charset="0"/>
              </a:rPr>
              <a:t>contrées. </a:t>
            </a:r>
            <a:r>
              <a:rPr sz="1200" dirty="0">
                <a:latin typeface="Arial" panose="020B0604020202020204" pitchFamily="34" charset="0"/>
                <a:cs typeface="Arial" panose="020B0604020202020204" pitchFamily="34" charset="0"/>
              </a:rPr>
              <a:t>Arriva dans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qu’il appela</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ses</a:t>
            </a:r>
            <a:r>
              <a:rPr sz="1200" spc="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contrées.</a:t>
            </a:r>
            <a:endParaRPr sz="1200" dirty="0">
              <a:latin typeface="Arial" panose="020B0604020202020204" pitchFamily="34" charset="0"/>
              <a:cs typeface="Arial" panose="020B0604020202020204" pitchFamily="34" charset="0"/>
            </a:endParaRPr>
          </a:p>
          <a:p>
            <a:pPr marL="12700">
              <a:lnSpc>
                <a:spcPct val="100000"/>
              </a:lnSpc>
              <a:spcBef>
                <a:spcPts val="145"/>
              </a:spcBef>
            </a:pPr>
            <a:r>
              <a:rPr sz="1200" dirty="0">
                <a:latin typeface="Arial" panose="020B0604020202020204" pitchFamily="34" charset="0"/>
                <a:cs typeface="Arial" panose="020B0604020202020204" pitchFamily="34" charset="0"/>
              </a:rPr>
              <a:t>(Etait-ce hier ? Était-ce il y a des millions d’années</a:t>
            </a:r>
            <a:r>
              <a:rPr sz="1200" spc="5" dirty="0">
                <a:latin typeface="Arial" panose="020B0604020202020204" pitchFamily="34" charset="0"/>
                <a:cs typeface="Arial" panose="020B0604020202020204" pitchFamily="34" charset="0"/>
              </a:rPr>
              <a:t> </a:t>
            </a:r>
            <a:r>
              <a:rPr sz="1200" spc="-2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marR="90170" algn="just">
              <a:lnSpc>
                <a:spcPct val="110200"/>
              </a:lnSpc>
            </a:pPr>
            <a:r>
              <a:rPr sz="1200" dirty="0">
                <a:latin typeface="Arial" panose="020B0604020202020204" pitchFamily="34" charset="0"/>
                <a:cs typeface="Arial" panose="020B0604020202020204" pitchFamily="34" charset="0"/>
              </a:rPr>
              <a:t>Et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il y vécut, dans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ses contrées. Et il</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les fit disparaître peu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à peu sous les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strates </a:t>
            </a:r>
            <a:r>
              <a:rPr sz="1200" spc="-25" dirty="0">
                <a:latin typeface="Arial" panose="020B0604020202020204" pitchFamily="34" charset="0"/>
                <a:cs typeface="Arial" panose="020B0604020202020204" pitchFamily="34" charset="0"/>
              </a:rPr>
              <a:t>de </a:t>
            </a:r>
            <a:r>
              <a:rPr sz="1200" dirty="0">
                <a:latin typeface="Arial" panose="020B0604020202020204" pitchFamily="34" charset="0"/>
                <a:cs typeface="Arial" panose="020B0604020202020204" pitchFamily="34" charset="0"/>
              </a:rPr>
              <a:t>sa vie et de ses civilisations, de ses routes et de ses caves, de ses vestiges, de </a:t>
            </a:r>
            <a:r>
              <a:rPr sz="1200" spc="-25" dirty="0">
                <a:latin typeface="Arial" panose="020B0604020202020204" pitchFamily="34" charset="0"/>
                <a:cs typeface="Arial" panose="020B0604020202020204" pitchFamily="34" charset="0"/>
              </a:rPr>
              <a:t>ses </a:t>
            </a:r>
            <a:r>
              <a:rPr sz="1200" dirty="0">
                <a:latin typeface="Arial" panose="020B0604020202020204" pitchFamily="34" charset="0"/>
                <a:cs typeface="Arial" panose="020B0604020202020204" pitchFamily="34" charset="0"/>
              </a:rPr>
              <a:t>temples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ses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charniers, de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ses fatras,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ses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monceaux</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a:t>
            </a:r>
            <a:r>
              <a:rPr sz="1200" spc="-10" dirty="0">
                <a:latin typeface="Arial" panose="020B0604020202020204" pitchFamily="34" charset="0"/>
                <a:cs typeface="Arial" panose="020B0604020202020204" pitchFamily="34" charset="0"/>
              </a:rPr>
              <a:t>déchets.</a:t>
            </a:r>
            <a:endParaRPr sz="1200" dirty="0">
              <a:latin typeface="Arial" panose="020B0604020202020204" pitchFamily="34" charset="0"/>
              <a:cs typeface="Arial" panose="020B0604020202020204" pitchFamily="34" charset="0"/>
            </a:endParaRPr>
          </a:p>
          <a:p>
            <a:pPr marL="12700" marR="242570">
              <a:lnSpc>
                <a:spcPct val="110200"/>
              </a:lnSpc>
            </a:pPr>
            <a:r>
              <a:rPr sz="1200" dirty="0">
                <a:latin typeface="Arial" panose="020B0604020202020204" pitchFamily="34" charset="0"/>
                <a:cs typeface="Arial" panose="020B0604020202020204" pitchFamily="34" charset="0"/>
              </a:rPr>
              <a:t>Les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fit tant et si bien disparaître, que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tout cela (les bosquets giboyeux, les </a:t>
            </a:r>
            <a:r>
              <a:rPr sz="1200" spc="-10" dirty="0">
                <a:latin typeface="Arial" panose="020B0604020202020204" pitchFamily="34" charset="0"/>
                <a:cs typeface="Arial" panose="020B0604020202020204" pitchFamily="34" charset="0"/>
              </a:rPr>
              <a:t>rivières </a:t>
            </a:r>
            <a:r>
              <a:rPr sz="1200" dirty="0">
                <a:latin typeface="Arial" panose="020B0604020202020204" pitchFamily="34" charset="0"/>
                <a:cs typeface="Arial" panose="020B0604020202020204" pitchFamily="34" charset="0"/>
              </a:rPr>
              <a:t>qui coulaient) est bien lointain et bien improbable </a:t>
            </a:r>
            <a:r>
              <a:rPr sz="1200" spc="-10" dirty="0">
                <a:latin typeface="Arial" panose="020B0604020202020204" pitchFamily="34" charset="0"/>
                <a:cs typeface="Arial" panose="020B0604020202020204" pitchFamily="34" charset="0"/>
              </a:rPr>
              <a:t>désormais.</a:t>
            </a:r>
            <a:endParaRPr sz="1200" dirty="0">
              <a:latin typeface="Arial" panose="020B0604020202020204" pitchFamily="34" charset="0"/>
              <a:cs typeface="Arial" panose="020B0604020202020204" pitchFamily="34" charset="0"/>
            </a:endParaRPr>
          </a:p>
          <a:p>
            <a:pPr marL="12700" marR="140335">
              <a:lnSpc>
                <a:spcPct val="110200"/>
              </a:lnSpc>
            </a:pPr>
            <a:r>
              <a:rPr sz="1200" dirty="0">
                <a:latin typeface="Arial" panose="020B0604020202020204" pitchFamily="34" charset="0"/>
                <a:cs typeface="Arial" panose="020B0604020202020204" pitchFamily="34" charset="0"/>
              </a:rPr>
              <a:t>Si loin et si improbable que l’idée même d’un monde vierge n’est plus qu’un </a:t>
            </a:r>
            <a:r>
              <a:rPr sz="1200" spc="-10" dirty="0">
                <a:latin typeface="Arial" panose="020B0604020202020204" pitchFamily="34" charset="0"/>
                <a:cs typeface="Arial" panose="020B0604020202020204" pitchFamily="34" charset="0"/>
              </a:rPr>
              <a:t>mythe, </a:t>
            </a:r>
            <a:r>
              <a:rPr sz="1200" dirty="0">
                <a:latin typeface="Arial" panose="020B0604020202020204" pitchFamily="34" charset="0"/>
                <a:cs typeface="Arial" panose="020B0604020202020204" pitchFamily="34" charset="0"/>
              </a:rPr>
              <a:t>une féérie </a:t>
            </a:r>
            <a:r>
              <a:rPr sz="1200" spc="-10" dirty="0">
                <a:latin typeface="Arial" panose="020B0604020202020204" pitchFamily="34" charset="0"/>
                <a:cs typeface="Arial" panose="020B0604020202020204" pitchFamily="34" charset="0"/>
              </a:rPr>
              <a:t>déraisonnable.</a:t>
            </a:r>
            <a:endParaRPr sz="1200" dirty="0">
              <a:latin typeface="Arial" panose="020B0604020202020204" pitchFamily="34" charset="0"/>
              <a:cs typeface="Arial" panose="020B0604020202020204" pitchFamily="34" charset="0"/>
            </a:endParaRPr>
          </a:p>
          <a:p>
            <a:pPr marL="12700" marR="73660">
              <a:lnSpc>
                <a:spcPct val="110200"/>
              </a:lnSpc>
            </a:pPr>
            <a:r>
              <a:rPr sz="1200" dirty="0">
                <a:latin typeface="Arial" panose="020B0604020202020204" pitchFamily="34" charset="0"/>
                <a:cs typeface="Arial" panose="020B0604020202020204" pitchFamily="34" charset="0"/>
              </a:rPr>
              <a:t>(Un monde vierge ? Était-ce vrai, ou ai-je rêvé ? Quand tout cela a-t-il commencé </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 Big Bang, les rivières qui coulaient, ce n’est qu’un </a:t>
            </a:r>
            <a:r>
              <a:rPr sz="1200" spc="-10" dirty="0">
                <a:latin typeface="Arial" panose="020B0604020202020204" pitchFamily="34" charset="0"/>
                <a:cs typeface="Arial" panose="020B0604020202020204" pitchFamily="34" charset="0"/>
              </a:rPr>
              <a:t>mythe.</a:t>
            </a:r>
            <a:endParaRPr sz="1200" dirty="0">
              <a:latin typeface="Arial" panose="020B0604020202020204" pitchFamily="34" charset="0"/>
              <a:cs typeface="Arial" panose="020B0604020202020204" pitchFamily="34" charset="0"/>
            </a:endParaRPr>
          </a:p>
          <a:p>
            <a:pPr marL="12700" marR="1259205">
              <a:lnSpc>
                <a:spcPct val="110200"/>
              </a:lnSpc>
            </a:pPr>
            <a:r>
              <a:rPr sz="1200" dirty="0">
                <a:latin typeface="Arial" panose="020B0604020202020204" pitchFamily="34" charset="0"/>
                <a:cs typeface="Arial" panose="020B0604020202020204" pitchFamily="34" charset="0"/>
              </a:rPr>
              <a:t>Au commencement n’était pas le Big Bang, ni des terres </a:t>
            </a:r>
            <a:r>
              <a:rPr sz="1200" spc="-10" dirty="0">
                <a:latin typeface="Arial" panose="020B0604020202020204" pitchFamily="34" charset="0"/>
                <a:cs typeface="Arial" panose="020B0604020202020204" pitchFamily="34" charset="0"/>
              </a:rPr>
              <a:t>inviolées. </a:t>
            </a:r>
            <a:r>
              <a:rPr sz="1200" spc="-20" dirty="0">
                <a:latin typeface="Arial" panose="020B0604020202020204" pitchFamily="34" charset="0"/>
                <a:cs typeface="Arial" panose="020B0604020202020204" pitchFamily="34" charset="0"/>
              </a:rPr>
              <a:t>Non.</a:t>
            </a:r>
            <a:endParaRPr sz="1200" dirty="0">
              <a:latin typeface="Arial" panose="020B0604020202020204" pitchFamily="34" charset="0"/>
              <a:cs typeface="Arial" panose="020B0604020202020204" pitchFamily="34" charset="0"/>
            </a:endParaRPr>
          </a:p>
          <a:p>
            <a:pPr marL="12700">
              <a:lnSpc>
                <a:spcPct val="100000"/>
              </a:lnSpc>
              <a:spcBef>
                <a:spcPts val="150"/>
              </a:spcBef>
            </a:pPr>
            <a:r>
              <a:rPr sz="1200" dirty="0">
                <a:latin typeface="Arial" panose="020B0604020202020204" pitchFamily="34" charset="0"/>
                <a:cs typeface="Arial" panose="020B0604020202020204" pitchFamily="34" charset="0"/>
              </a:rPr>
              <a:t>Au commencement était le grand chaos du </a:t>
            </a:r>
            <a:r>
              <a:rPr sz="1200" spc="-10" dirty="0">
                <a:latin typeface="Arial" panose="020B0604020202020204" pitchFamily="34" charset="0"/>
                <a:cs typeface="Arial" panose="020B0604020202020204" pitchFamily="34" charset="0"/>
              </a:rPr>
              <a:t>monde.</a:t>
            </a:r>
            <a:endParaRPr sz="1200" dirty="0">
              <a:latin typeface="Arial" panose="020B0604020202020204" pitchFamily="34" charset="0"/>
              <a:cs typeface="Arial" panose="020B0604020202020204" pitchFamily="34" charset="0"/>
            </a:endParaRPr>
          </a:p>
          <a:p>
            <a:pPr marL="12700" marR="30480">
              <a:lnSpc>
                <a:spcPct val="110200"/>
              </a:lnSpc>
            </a:pPr>
            <a:r>
              <a:rPr sz="1200" dirty="0">
                <a:latin typeface="Arial" panose="020B0604020202020204" pitchFamily="34" charset="0"/>
                <a:cs typeface="Arial" panose="020B0604020202020204" pitchFamily="34" charset="0"/>
              </a:rPr>
              <a:t>Au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commencement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était le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grand</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tas de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déchets, vestiges,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ruines,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fatras, </a:t>
            </a:r>
            <a:r>
              <a:rPr sz="1200" spc="-10" dirty="0">
                <a:latin typeface="Arial" panose="020B0604020202020204" pitchFamily="34" charset="0"/>
                <a:cs typeface="Arial" panose="020B0604020202020204" pitchFamily="34" charset="0"/>
              </a:rPr>
              <a:t>sédiments, </a:t>
            </a:r>
            <a:r>
              <a:rPr sz="1200" dirty="0">
                <a:latin typeface="Arial" panose="020B0604020202020204" pitchFamily="34" charset="0"/>
                <a:cs typeface="Arial" panose="020B0604020202020204" pitchFamily="34" charset="0"/>
              </a:rPr>
              <a:t>et vieilles </a:t>
            </a:r>
            <a:r>
              <a:rPr sz="1200" spc="-10" dirty="0">
                <a:latin typeface="Arial" panose="020B0604020202020204" pitchFamily="34" charset="0"/>
                <a:cs typeface="Arial" panose="020B0604020202020204" pitchFamily="34" charset="0"/>
              </a:rPr>
              <a:t>idéologies,</a:t>
            </a:r>
            <a:endParaRPr sz="1200" dirty="0">
              <a:latin typeface="Arial" panose="020B0604020202020204" pitchFamily="34" charset="0"/>
              <a:cs typeface="Arial" panose="020B0604020202020204" pitchFamily="34" charset="0"/>
            </a:endParaRPr>
          </a:p>
          <a:p>
            <a:pPr marL="12700" marR="3385185">
              <a:lnSpc>
                <a:spcPct val="110200"/>
              </a:lnSpc>
            </a:pPr>
            <a:r>
              <a:rPr sz="1200" dirty="0">
                <a:latin typeface="Arial" panose="020B0604020202020204" pitchFamily="34" charset="0"/>
                <a:cs typeface="Arial" panose="020B0604020202020204" pitchFamily="34" charset="0"/>
              </a:rPr>
              <a:t>et civilisations et temples </a:t>
            </a:r>
            <a:r>
              <a:rPr sz="1200" spc="-10" dirty="0">
                <a:latin typeface="Arial" panose="020B0604020202020204" pitchFamily="34" charset="0"/>
                <a:cs typeface="Arial" panose="020B0604020202020204" pitchFamily="34" charset="0"/>
              </a:rPr>
              <a:t>écroulés, </a:t>
            </a:r>
            <a:r>
              <a:rPr sz="1200" dirty="0">
                <a:latin typeface="Arial" panose="020B0604020202020204" pitchFamily="34" charset="0"/>
                <a:cs typeface="Arial" panose="020B0604020202020204" pitchFamily="34" charset="0"/>
              </a:rPr>
              <a:t>et voitures </a:t>
            </a:r>
            <a:r>
              <a:rPr sz="1200" spc="-10" dirty="0">
                <a:latin typeface="Arial" panose="020B0604020202020204" pitchFamily="34" charset="0"/>
                <a:cs typeface="Arial" panose="020B0604020202020204" pitchFamily="34" charset="0"/>
              </a:rPr>
              <a:t>abandonnées,</a:t>
            </a:r>
            <a:endParaRPr sz="1200" dirty="0">
              <a:latin typeface="Arial" panose="020B0604020202020204" pitchFamily="34" charset="0"/>
              <a:cs typeface="Arial" panose="020B0604020202020204" pitchFamily="34" charset="0"/>
            </a:endParaRPr>
          </a:p>
          <a:p>
            <a:pPr marL="12700">
              <a:lnSpc>
                <a:spcPct val="100000"/>
              </a:lnSpc>
              <a:spcBef>
                <a:spcPts val="145"/>
              </a:spcBef>
            </a:pPr>
            <a:r>
              <a:rPr sz="1200" dirty="0">
                <a:latin typeface="Arial" panose="020B0604020202020204" pitchFamily="34" charset="0"/>
                <a:cs typeface="Arial" panose="020B0604020202020204" pitchFamily="34" charset="0"/>
              </a:rPr>
              <a:t>et objets trouvés, et vieilles </a:t>
            </a:r>
            <a:r>
              <a:rPr sz="1200" spc="-10" dirty="0">
                <a:latin typeface="Arial" panose="020B0604020202020204" pitchFamily="34" charset="0"/>
                <a:cs typeface="Arial" panose="020B0604020202020204" pitchFamily="34" charset="0"/>
              </a:rPr>
              <a:t>télés,</a:t>
            </a:r>
            <a:endParaRPr sz="1200" dirty="0">
              <a:latin typeface="Arial" panose="020B0604020202020204" pitchFamily="34" charset="0"/>
              <a:cs typeface="Arial" panose="020B0604020202020204" pitchFamily="34" charset="0"/>
            </a:endParaRPr>
          </a:p>
          <a:p>
            <a:pPr marL="12700">
              <a:lnSpc>
                <a:spcPct val="100000"/>
              </a:lnSpc>
              <a:spcBef>
                <a:spcPts val="150"/>
              </a:spcBef>
            </a:pPr>
            <a:r>
              <a:rPr sz="1200" dirty="0">
                <a:latin typeface="Arial" panose="020B0604020202020204" pitchFamily="34" charset="0"/>
                <a:cs typeface="Arial" panose="020B0604020202020204" pitchFamily="34" charset="0"/>
              </a:rPr>
              <a:t>et squelettes démembrés, et villes encombrées et charniers </a:t>
            </a:r>
            <a:r>
              <a:rPr sz="1200" spc="-10" dirty="0">
                <a:latin typeface="Arial" panose="020B0604020202020204" pitchFamily="34" charset="0"/>
                <a:cs typeface="Arial" panose="020B0604020202020204" pitchFamily="34" charset="0"/>
              </a:rPr>
              <a:t>compactés,</a:t>
            </a:r>
            <a:endParaRPr sz="1200" dirty="0">
              <a:latin typeface="Arial" panose="020B0604020202020204" pitchFamily="34" charset="0"/>
              <a:cs typeface="Arial" panose="020B0604020202020204" pitchFamily="34" charset="0"/>
            </a:endParaRPr>
          </a:p>
          <a:p>
            <a:pPr marL="12700" marR="157480">
              <a:lnSpc>
                <a:spcPct val="110200"/>
              </a:lnSpc>
            </a:pPr>
            <a:r>
              <a:rPr sz="1200" dirty="0">
                <a:latin typeface="Arial" panose="020B0604020202020204" pitchFamily="34" charset="0"/>
                <a:cs typeface="Arial" panose="020B0604020202020204" pitchFamily="34" charset="0"/>
              </a:rPr>
              <a:t>que les hommes ont construits, vomis, jetés, années après années, et sur </a:t>
            </a:r>
            <a:r>
              <a:rPr sz="1200" spc="-10" dirty="0">
                <a:latin typeface="Arial" panose="020B0604020202020204" pitchFamily="34" charset="0"/>
                <a:cs typeface="Arial" panose="020B0604020202020204" pitchFamily="34" charset="0"/>
              </a:rPr>
              <a:t>lesquels </a:t>
            </a:r>
            <a:r>
              <a:rPr sz="1200" dirty="0">
                <a:latin typeface="Arial" panose="020B0604020202020204" pitchFamily="34" charset="0"/>
                <a:cs typeface="Arial" panose="020B0604020202020204" pitchFamily="34" charset="0"/>
              </a:rPr>
              <a:t>nous vivons </a:t>
            </a:r>
            <a:r>
              <a:rPr sz="1200" spc="-10" dirty="0">
                <a:latin typeface="Arial" panose="020B0604020202020204" pitchFamily="34" charset="0"/>
                <a:cs typeface="Arial" panose="020B0604020202020204" pitchFamily="34" charset="0"/>
              </a:rPr>
              <a:t>encore.</a:t>
            </a:r>
            <a:endParaRPr sz="1200" dirty="0">
              <a:latin typeface="Arial" panose="020B0604020202020204" pitchFamily="34" charset="0"/>
              <a:cs typeface="Arial" panose="020B0604020202020204" pitchFamily="34" charset="0"/>
            </a:endParaRPr>
          </a:p>
          <a:p>
            <a:pPr marL="12700">
              <a:lnSpc>
                <a:spcPct val="100000"/>
              </a:lnSpc>
              <a:spcBef>
                <a:spcPts val="145"/>
              </a:spcBef>
            </a:pPr>
            <a:r>
              <a:rPr sz="1200" dirty="0">
                <a:latin typeface="Arial" panose="020B0604020202020204" pitchFamily="34" charset="0"/>
                <a:cs typeface="Arial" panose="020B0604020202020204" pitchFamily="34" charset="0"/>
              </a:rPr>
              <a:t>Le grand </a:t>
            </a:r>
            <a:r>
              <a:rPr sz="1200" spc="-20" dirty="0">
                <a:latin typeface="Arial" panose="020B0604020202020204" pitchFamily="34" charset="0"/>
                <a:cs typeface="Arial" panose="020B0604020202020204" pitchFamily="34" charset="0"/>
              </a:rPr>
              <a:t>tas.</a:t>
            </a:r>
            <a:endParaRPr sz="1200" dirty="0">
              <a:latin typeface="Arial" panose="020B0604020202020204" pitchFamily="34" charset="0"/>
              <a:cs typeface="Arial" panose="020B0604020202020204" pitchFamily="34" charset="0"/>
            </a:endParaRPr>
          </a:p>
          <a:p>
            <a:pPr marL="12700" marR="860425">
              <a:lnSpc>
                <a:spcPct val="110200"/>
              </a:lnSpc>
            </a:pPr>
            <a:r>
              <a:rPr sz="1200" dirty="0">
                <a:latin typeface="Arial" panose="020B0604020202020204" pitchFamily="34" charset="0"/>
                <a:cs typeface="Arial" panose="020B0604020202020204" pitchFamily="34" charset="0"/>
              </a:rPr>
              <a:t>Le grand fatras de bordel qui s’accumule et déborde et vomit de </a:t>
            </a:r>
            <a:r>
              <a:rPr sz="1200" spc="-10" dirty="0">
                <a:latin typeface="Arial" panose="020B0604020202020204" pitchFamily="34" charset="0"/>
                <a:cs typeface="Arial" panose="020B0604020202020204" pitchFamily="34" charset="0"/>
              </a:rPr>
              <a:t>partout. </a:t>
            </a:r>
            <a:r>
              <a:rPr sz="1200" dirty="0">
                <a:latin typeface="Arial" panose="020B0604020202020204" pitchFamily="34" charset="0"/>
                <a:cs typeface="Arial" panose="020B0604020202020204" pitchFamily="34" charset="0"/>
              </a:rPr>
              <a:t>Et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quand</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on</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vit,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on ajoute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des</a:t>
            </a:r>
            <a:r>
              <a:rPr sz="1200" spc="-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couches.</a:t>
            </a:r>
            <a:endParaRPr sz="1200" dirty="0">
              <a:latin typeface="Arial" panose="020B0604020202020204" pitchFamily="34" charset="0"/>
              <a:cs typeface="Arial" panose="020B0604020202020204" pitchFamily="34" charset="0"/>
            </a:endParaRPr>
          </a:p>
          <a:p>
            <a:pPr marL="12700">
              <a:lnSpc>
                <a:spcPct val="100000"/>
              </a:lnSpc>
              <a:spcBef>
                <a:spcPts val="145"/>
              </a:spcBef>
            </a:pPr>
            <a:r>
              <a:rPr sz="1200" dirty="0">
                <a:latin typeface="Arial" panose="020B0604020202020204" pitchFamily="34" charset="0"/>
                <a:cs typeface="Arial" panose="020B0604020202020204" pitchFamily="34" charset="0"/>
              </a:rPr>
              <a:t>Et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quand on creuse,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on voit l’humanité en</a:t>
            </a:r>
            <a:r>
              <a:rPr sz="1200" spc="-5"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strates.</a:t>
            </a:r>
            <a:endParaRPr sz="1200" dirty="0">
              <a:latin typeface="Arial" panose="020B0604020202020204" pitchFamily="34" charset="0"/>
              <a:cs typeface="Arial" panose="020B0604020202020204" pitchFamily="34" charset="0"/>
            </a:endParaRPr>
          </a:p>
          <a:p>
            <a:pPr marL="12700" marR="1173480">
              <a:lnSpc>
                <a:spcPct val="110200"/>
              </a:lnSpc>
            </a:pPr>
            <a:r>
              <a:rPr sz="1200" dirty="0">
                <a:latin typeface="Arial" panose="020B0604020202020204" pitchFamily="34" charset="0"/>
                <a:cs typeface="Arial" panose="020B0604020202020204" pitchFamily="34" charset="0"/>
              </a:rPr>
              <a:t>Nous</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vivons tout en haut de la grande décharge de notre </a:t>
            </a:r>
            <a:r>
              <a:rPr sz="1200" spc="-10" dirty="0">
                <a:latin typeface="Arial" panose="020B0604020202020204" pitchFamily="34" charset="0"/>
                <a:cs typeface="Arial" panose="020B0604020202020204" pitchFamily="34" charset="0"/>
              </a:rPr>
              <a:t>humanité. </a:t>
            </a:r>
            <a:r>
              <a:rPr sz="1200" dirty="0">
                <a:latin typeface="Arial" panose="020B0604020202020204" pitchFamily="34" charset="0"/>
                <a:cs typeface="Arial" panose="020B0604020202020204" pitchFamily="34" charset="0"/>
              </a:rPr>
              <a:t>(Ce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grand</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tas, cette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montagne l’ai-je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dégringolée </a:t>
            </a:r>
            <a:r>
              <a:rPr sz="1200" spc="-2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marR="259715">
              <a:lnSpc>
                <a:spcPct val="110200"/>
              </a:lnSpc>
            </a:pPr>
            <a:r>
              <a:rPr sz="1200" dirty="0">
                <a:latin typeface="Arial" panose="020B0604020202020204" pitchFamily="34" charset="0"/>
                <a:cs typeface="Arial" panose="020B0604020202020204" pitchFamily="34" charset="0"/>
              </a:rPr>
              <a:t>Au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milieu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du fatras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nos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vies, nous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voilà, avec</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nos cœurs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fatigués, </a:t>
            </a:r>
            <a:r>
              <a:rPr sz="1200" spc="-10" dirty="0">
                <a:latin typeface="Arial" panose="020B0604020202020204" pitchFamily="34" charset="0"/>
                <a:cs typeface="Arial" panose="020B0604020202020204" pitchFamily="34" charset="0"/>
              </a:rPr>
              <a:t>encombrés, </a:t>
            </a:r>
            <a:r>
              <a:rPr sz="1200" dirty="0">
                <a:latin typeface="Arial" panose="020B0604020202020204" pitchFamily="34" charset="0"/>
                <a:cs typeface="Arial" panose="020B0604020202020204" pitchFamily="34" charset="0"/>
              </a:rPr>
              <a:t>écrasés, embrumés, insomniaques et </a:t>
            </a:r>
            <a:r>
              <a:rPr sz="1200" spc="-10" dirty="0">
                <a:latin typeface="Arial" panose="020B0604020202020204" pitchFamily="34" charset="0"/>
                <a:cs typeface="Arial" panose="020B0604020202020204" pitchFamily="34" charset="0"/>
              </a:rPr>
              <a:t>volcaniques..</a:t>
            </a:r>
            <a:endParaRPr sz="1200" dirty="0">
              <a:latin typeface="Arial" panose="020B0604020202020204" pitchFamily="34" charset="0"/>
              <a:cs typeface="Arial" panose="020B0604020202020204" pitchFamily="34" charset="0"/>
            </a:endParaRPr>
          </a:p>
          <a:p>
            <a:pPr marL="12700" marR="2283460">
              <a:lnSpc>
                <a:spcPct val="110200"/>
              </a:lnSpc>
            </a:pPr>
            <a:r>
              <a:rPr sz="1200" dirty="0">
                <a:latin typeface="Arial" panose="020B0604020202020204" pitchFamily="34" charset="0"/>
                <a:cs typeface="Arial" panose="020B0604020202020204" pitchFamily="34" charset="0"/>
              </a:rPr>
              <a:t>(Qui est encore jeune dans un monde si vieux </a:t>
            </a:r>
            <a:r>
              <a:rPr sz="1200" spc="-25" dirty="0">
                <a:latin typeface="Arial" panose="020B0604020202020204" pitchFamily="34" charset="0"/>
                <a:cs typeface="Arial" panose="020B0604020202020204" pitchFamily="34" charset="0"/>
              </a:rPr>
              <a:t>?) </a:t>
            </a:r>
            <a:endParaRPr lang="fr-FR" sz="1200" spc="-25" dirty="0">
              <a:latin typeface="Arial" panose="020B0604020202020204" pitchFamily="34" charset="0"/>
              <a:cs typeface="Arial" panose="020B0604020202020204" pitchFamily="34" charset="0"/>
            </a:endParaRPr>
          </a:p>
          <a:p>
            <a:pPr marL="12700" marR="2283460">
              <a:lnSpc>
                <a:spcPct val="110200"/>
              </a:lnSpc>
            </a:pPr>
            <a:r>
              <a:rPr sz="1200" dirty="0">
                <a:latin typeface="Arial" panose="020B0604020202020204" pitchFamily="34" charset="0"/>
                <a:cs typeface="Arial" panose="020B0604020202020204" pitchFamily="34" charset="0"/>
              </a:rPr>
              <a:t>Au commencement était le grand chaos du </a:t>
            </a:r>
            <a:r>
              <a:rPr sz="1200" spc="-10" dirty="0">
                <a:latin typeface="Arial" panose="020B0604020202020204" pitchFamily="34" charset="0"/>
                <a:cs typeface="Arial" panose="020B0604020202020204" pitchFamily="34" charset="0"/>
              </a:rPr>
              <a:t>monde.</a:t>
            </a:r>
            <a:endParaRPr lang="fr-FR" sz="1200" spc="-10" dirty="0">
              <a:latin typeface="Arial" panose="020B0604020202020204" pitchFamily="34" charset="0"/>
              <a:cs typeface="Arial" panose="020B0604020202020204" pitchFamily="34" charset="0"/>
            </a:endParaRPr>
          </a:p>
          <a:p>
            <a:pPr marL="4712335">
              <a:lnSpc>
                <a:spcPct val="100000"/>
              </a:lnSpc>
              <a:spcBef>
                <a:spcPts val="150"/>
              </a:spcBef>
            </a:pPr>
            <a:r>
              <a:rPr b="1" dirty="0">
                <a:solidFill>
                  <a:srgbClr val="990000"/>
                </a:solidFill>
                <a:latin typeface="Arial" panose="020B0604020202020204" pitchFamily="34" charset="0"/>
                <a:cs typeface="Arial" panose="020B0604020202020204" pitchFamily="34" charset="0"/>
              </a:rPr>
              <a:t>Paul</a:t>
            </a:r>
            <a:r>
              <a:rPr lang="fr-FR" b="1" dirty="0">
                <a:solidFill>
                  <a:srgbClr val="990000"/>
                </a:solidFill>
                <a:latin typeface="Arial" panose="020B0604020202020204" pitchFamily="34" charset="0"/>
                <a:cs typeface="Arial" panose="020B0604020202020204" pitchFamily="34" charset="0"/>
              </a:rPr>
              <a:t> </a:t>
            </a:r>
            <a:r>
              <a:rPr b="1" spc="-10" dirty="0" err="1">
                <a:solidFill>
                  <a:srgbClr val="990000"/>
                </a:solidFill>
                <a:latin typeface="Arial" panose="020B0604020202020204" pitchFamily="34" charset="0"/>
                <a:cs typeface="Arial" panose="020B0604020202020204" pitchFamily="34" charset="0"/>
              </a:rPr>
              <a:t>Balagué</a:t>
            </a:r>
            <a:endParaRPr b="1" dirty="0">
              <a:solidFill>
                <a:srgbClr val="990000"/>
              </a:solidFill>
              <a:latin typeface="Arial" panose="020B0604020202020204" pitchFamily="34" charset="0"/>
              <a:cs typeface="Arial" panose="020B0604020202020204" pitchFamily="34" charset="0"/>
            </a:endParaRPr>
          </a:p>
        </p:txBody>
      </p:sp>
      <p:sp>
        <p:nvSpPr>
          <p:cNvPr id="4" name="Rectangle 3"/>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7"/>
          </p:nvPr>
        </p:nvSpPr>
        <p:spPr>
          <a:xfrm>
            <a:off x="7324725" y="10422891"/>
            <a:ext cx="244475" cy="181609"/>
          </a:xfrm>
        </p:spPr>
        <p:txBody>
          <a:bodyPr/>
          <a:lstStyle/>
          <a:p>
            <a:pPr marL="38100">
              <a:lnSpc>
                <a:spcPts val="1315"/>
              </a:lnSpc>
            </a:pPr>
            <a:fld id="{81D60167-4931-47E6-BA6A-407CBD079E47}" type="slidenum">
              <a:rPr lang="fr-FR" spc="-25" smtClean="0"/>
              <a:t>2</a:t>
            </a:fld>
            <a:endParaRPr lang="fr-FR" spc="-2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25" dirty="0"/>
              <a:t>20</a:t>
            </a:fld>
            <a:endParaRPr spc="-25" dirty="0"/>
          </a:p>
        </p:txBody>
      </p:sp>
      <p:sp>
        <p:nvSpPr>
          <p:cNvPr id="4" name="Rectangle 3"/>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44975E5E-EF3A-A048-B577-4249382322F8}"/>
              </a:ext>
            </a:extLst>
          </p:cNvPr>
          <p:cNvSpPr txBox="1"/>
          <p:nvPr/>
        </p:nvSpPr>
        <p:spPr>
          <a:xfrm>
            <a:off x="3788229" y="429208"/>
            <a:ext cx="184731" cy="369332"/>
          </a:xfrm>
          <a:prstGeom prst="rect">
            <a:avLst/>
          </a:prstGeom>
          <a:noFill/>
        </p:spPr>
        <p:txBody>
          <a:bodyPr wrap="none" rtlCol="0">
            <a:spAutoFit/>
          </a:bodyPr>
          <a:lstStyle/>
          <a:p>
            <a:endParaRPr lang="fr-FR" dirty="0"/>
          </a:p>
        </p:txBody>
      </p:sp>
      <p:sp>
        <p:nvSpPr>
          <p:cNvPr id="6" name="ZoneTexte 5">
            <a:extLst>
              <a:ext uri="{FF2B5EF4-FFF2-40B4-BE49-F238E27FC236}">
                <a16:creationId xmlns:a16="http://schemas.microsoft.com/office/drawing/2014/main" id="{E7971B86-D490-F540-856C-DAB7845AFC21}"/>
              </a:ext>
            </a:extLst>
          </p:cNvPr>
          <p:cNvSpPr txBox="1"/>
          <p:nvPr/>
        </p:nvSpPr>
        <p:spPr>
          <a:xfrm>
            <a:off x="431801" y="546100"/>
            <a:ext cx="6705599" cy="8956298"/>
          </a:xfrm>
          <a:prstGeom prst="rect">
            <a:avLst/>
          </a:prstGeom>
          <a:noFill/>
        </p:spPr>
        <p:txBody>
          <a:bodyPr wrap="square" rtlCol="0">
            <a:spAutoFit/>
          </a:bodyPr>
          <a:lstStyle/>
          <a:p>
            <a:pPr rtl="0"/>
            <a:endParaRPr lang="fr-FR" b="1" dirty="0"/>
          </a:p>
          <a:p>
            <a:pPr rtl="0"/>
            <a:r>
              <a:rPr lang="fr-FR" b="1" dirty="0"/>
              <a:t>EXTRAIT 3 : EPISODE 2</a:t>
            </a:r>
          </a:p>
          <a:p>
            <a:pPr rtl="0"/>
            <a:endParaRPr lang="fr-FR" b="1" dirty="0"/>
          </a:p>
          <a:p>
            <a:pPr rtl="0"/>
            <a:r>
              <a:rPr lang="fr-FR" b="1" dirty="0"/>
              <a:t>SCÈNE 7 : J’AI RÊVÉ D’UNE AUTRE VILLE</a:t>
            </a:r>
            <a:endParaRPr lang="fr-FR" b="1" dirty="0">
              <a:effectLst/>
            </a:endParaRPr>
          </a:p>
          <a:p>
            <a:pPr rtl="0"/>
            <a:br>
              <a:rPr lang="fr-FR" sz="1200" b="0" dirty="0">
                <a:effectLst/>
              </a:rPr>
            </a:br>
            <a:r>
              <a:rPr lang="fr-FR" sz="1200" i="1" dirty="0"/>
              <a:t>Hortense arrive, elle boit. Elle termine sa bouteille, la jette. Soupir de contentement. </a:t>
            </a:r>
            <a:endParaRPr lang="fr-FR" sz="1200" b="0" dirty="0">
              <a:effectLst/>
            </a:endParaRPr>
          </a:p>
          <a:p>
            <a:pPr rtl="0"/>
            <a:br>
              <a:rPr lang="fr-FR" sz="1200" b="0" dirty="0">
                <a:effectLst/>
              </a:rPr>
            </a:br>
            <a:r>
              <a:rPr lang="fr-FR" sz="1200" dirty="0"/>
              <a:t>HORTENSE. Un matin, il y a quelques années, je me suis réveillé la tête par terre à côté de la cuvette des chiottes. Mes cheveux collés au carrelage, mes veines à moitié coupées par un rasoir jetable tout rose avec lequel je m’étais rasé la chatte la veille. Je me suis dit, Hortense ma grande, là c’est le fond du seau. J’aurais jamais cru arriver si loin, j’en avais envie, au fond. J’arrivais plus à dormir de toute façon. J’ai bien creusé, bien raclé le fond avec mon cul, ça m’a pris du temps. Je suis ailleurs maintenant, </a:t>
            </a:r>
            <a:r>
              <a:rPr lang="fr-FR" sz="1200" i="1" dirty="0"/>
              <a:t>sur John tout proche de son visage </a:t>
            </a:r>
            <a:r>
              <a:rPr lang="fr-FR" sz="1200" dirty="0"/>
              <a:t>mais je comprends, je comprends. </a:t>
            </a:r>
            <a:endParaRPr lang="fr-FR" sz="1200" b="0" dirty="0">
              <a:effectLst/>
            </a:endParaRPr>
          </a:p>
          <a:p>
            <a:pPr rtl="0"/>
            <a:r>
              <a:rPr lang="fr-FR" sz="1200" i="1" dirty="0"/>
              <a:t>Un temps. </a:t>
            </a:r>
            <a:r>
              <a:rPr lang="fr-FR" sz="1200" dirty="0" err="1"/>
              <a:t>Klarence</a:t>
            </a:r>
            <a:r>
              <a:rPr lang="fr-FR" sz="1200" dirty="0"/>
              <a:t> </a:t>
            </a:r>
            <a:r>
              <a:rPr lang="fr-FR" sz="1200" dirty="0" err="1"/>
              <a:t>Bundy</a:t>
            </a:r>
            <a:r>
              <a:rPr lang="fr-FR" sz="1200" dirty="0"/>
              <a:t> a porté plainte.</a:t>
            </a:r>
            <a:endParaRPr lang="fr-FR" sz="1200" b="0" dirty="0">
              <a:effectLst/>
            </a:endParaRPr>
          </a:p>
          <a:p>
            <a:pPr rtl="0"/>
            <a:br>
              <a:rPr lang="fr-FR" sz="1200" b="0" dirty="0">
                <a:effectLst/>
              </a:rPr>
            </a:br>
            <a:r>
              <a:rPr lang="fr-FR" sz="1200" dirty="0"/>
              <a:t>JOHN. Qui ?</a:t>
            </a:r>
            <a:endParaRPr lang="fr-FR" sz="1200" b="0" dirty="0">
              <a:effectLst/>
            </a:endParaRPr>
          </a:p>
          <a:p>
            <a:pPr rtl="0"/>
            <a:br>
              <a:rPr lang="fr-FR" sz="1200" b="0" dirty="0">
                <a:effectLst/>
              </a:rPr>
            </a:br>
            <a:r>
              <a:rPr lang="fr-FR" sz="1200" dirty="0"/>
              <a:t>HORTENSE. L’agent immobilier “j’adore”, J’ai essayé de l’en empêcher mais quand il est arrivé chez le Sheriff, ils étaient trop heureux de le recevoir.</a:t>
            </a:r>
            <a:endParaRPr lang="fr-FR" sz="1200" b="0" dirty="0">
              <a:effectLst/>
            </a:endParaRPr>
          </a:p>
          <a:p>
            <a:pPr rtl="0"/>
            <a:r>
              <a:rPr lang="fr-FR" sz="1200" i="1" dirty="0"/>
              <a:t>Imitant les agents </a:t>
            </a:r>
            <a:endParaRPr lang="fr-FR" sz="1200" b="0" dirty="0">
              <a:effectLst/>
            </a:endParaRPr>
          </a:p>
          <a:p>
            <a:pPr rtl="0"/>
            <a:r>
              <a:rPr lang="fr-FR" sz="1200" dirty="0"/>
              <a:t>“Enfin de quoi coincer ce rat des collines, ce fasciste d’étable de </a:t>
            </a:r>
            <a:r>
              <a:rPr lang="fr-FR" sz="1200" dirty="0" err="1"/>
              <a:t>Kaltenbrouner</a:t>
            </a:r>
            <a:r>
              <a:rPr lang="fr-FR" sz="1200" dirty="0"/>
              <a:t>, </a:t>
            </a:r>
            <a:r>
              <a:rPr lang="fr-FR" sz="1200" dirty="0" err="1"/>
              <a:t>Kaltenbranno</a:t>
            </a:r>
            <a:r>
              <a:rPr lang="fr-FR" sz="1200" dirty="0"/>
              <a:t>, ce petit </a:t>
            </a:r>
            <a:r>
              <a:rPr lang="fr-FR" sz="1200" dirty="0" err="1"/>
              <a:t>pd</a:t>
            </a:r>
            <a:r>
              <a:rPr lang="fr-FR" sz="1200" dirty="0"/>
              <a:t> au tracteur.”  </a:t>
            </a:r>
            <a:endParaRPr lang="fr-FR" sz="1200" b="0" dirty="0">
              <a:effectLst/>
            </a:endParaRPr>
          </a:p>
          <a:p>
            <a:pPr rtl="0"/>
            <a:br>
              <a:rPr lang="fr-FR" sz="1200" b="0" dirty="0">
                <a:effectLst/>
              </a:rPr>
            </a:br>
            <a:r>
              <a:rPr lang="fr-FR" sz="1200" i="1" dirty="0"/>
              <a:t>Elle applaudit très mollement vers lui.</a:t>
            </a:r>
            <a:endParaRPr lang="fr-FR" sz="1200" b="0" dirty="0">
              <a:effectLst/>
            </a:endParaRPr>
          </a:p>
          <a:p>
            <a:pPr rtl="0"/>
            <a:br>
              <a:rPr lang="fr-FR" sz="1200" b="0" dirty="0">
                <a:effectLst/>
              </a:rPr>
            </a:br>
            <a:r>
              <a:rPr lang="fr-FR" sz="1200" dirty="0"/>
              <a:t>HORTENSE. Bravo.</a:t>
            </a:r>
            <a:endParaRPr lang="fr-FR" sz="1200" b="0" dirty="0">
              <a:effectLst/>
            </a:endParaRPr>
          </a:p>
          <a:p>
            <a:pPr rtl="0"/>
            <a:br>
              <a:rPr lang="fr-FR" sz="1200" b="0" dirty="0">
                <a:effectLst/>
              </a:rPr>
            </a:br>
            <a:r>
              <a:rPr lang="fr-FR" sz="1200" dirty="0"/>
              <a:t>JOHN. Ah.</a:t>
            </a:r>
            <a:endParaRPr lang="fr-FR" sz="1200" b="0" dirty="0">
              <a:effectLst/>
            </a:endParaRPr>
          </a:p>
          <a:p>
            <a:pPr rtl="0"/>
            <a:br>
              <a:rPr lang="fr-FR" sz="1200" b="0" dirty="0">
                <a:effectLst/>
              </a:rPr>
            </a:br>
            <a:r>
              <a:rPr lang="fr-FR" sz="1200" dirty="0"/>
              <a:t>HORTENSE. À l’aube, ils vont venir te cueillir. Ils vont venir armés, ils s’attendent à trouver un fou désocialisé violent, ils n’hésiteront pas à tirer, c’est ça que tu veux ? </a:t>
            </a:r>
            <a:r>
              <a:rPr lang="fr-FR" sz="1200" i="1" dirty="0"/>
              <a:t>elle crie</a:t>
            </a:r>
            <a:r>
              <a:rPr lang="fr-FR" sz="1200" dirty="0"/>
              <a:t> Pour toi et ta mère ? </a:t>
            </a:r>
            <a:endParaRPr lang="fr-FR" sz="1200" b="0" dirty="0">
              <a:effectLst/>
            </a:endParaRPr>
          </a:p>
          <a:p>
            <a:pPr rtl="0"/>
            <a:br>
              <a:rPr lang="fr-FR" sz="1200" b="0" dirty="0">
                <a:effectLst/>
              </a:rPr>
            </a:br>
            <a:r>
              <a:rPr lang="fr-FR" sz="1200" dirty="0"/>
              <a:t>JOHN. Vous avez bien joué votre coup. Bravo. </a:t>
            </a:r>
            <a:endParaRPr lang="fr-FR" sz="1200" b="0" dirty="0">
              <a:effectLst/>
            </a:endParaRPr>
          </a:p>
          <a:p>
            <a:pPr rtl="0"/>
            <a:br>
              <a:rPr lang="fr-FR" sz="1200" b="0" dirty="0">
                <a:effectLst/>
              </a:rPr>
            </a:br>
            <a:r>
              <a:rPr lang="fr-FR" sz="1200" dirty="0"/>
              <a:t>HORTENSE, </a:t>
            </a:r>
            <a:r>
              <a:rPr lang="fr-FR" sz="1200" i="1" dirty="0"/>
              <a:t>débourrée d’un coup refroidie.</a:t>
            </a:r>
            <a:r>
              <a:rPr lang="fr-FR" sz="1200" dirty="0"/>
              <a:t> Quel coup John ? Quel coup tu crois que j’ai joué John ?</a:t>
            </a:r>
            <a:endParaRPr lang="fr-FR" sz="1200" b="0" dirty="0">
              <a:effectLst/>
            </a:endParaRPr>
          </a:p>
          <a:p>
            <a:pPr rtl="0"/>
            <a:br>
              <a:rPr lang="fr-FR" sz="1200" b="0" dirty="0">
                <a:effectLst/>
              </a:rPr>
            </a:br>
            <a:r>
              <a:rPr lang="fr-FR" sz="1200" dirty="0"/>
              <a:t>JOHN. Je vois, je vois tout, je vois votre jeu. </a:t>
            </a:r>
            <a:endParaRPr lang="fr-FR" sz="1200" b="0" dirty="0">
              <a:effectLst/>
            </a:endParaRPr>
          </a:p>
          <a:p>
            <a:pPr rtl="0"/>
            <a:br>
              <a:rPr lang="fr-FR" sz="1200" b="0" dirty="0">
                <a:effectLst/>
              </a:rPr>
            </a:br>
            <a:r>
              <a:rPr lang="fr-FR" sz="1200" dirty="0"/>
              <a:t>HORTENSE</a:t>
            </a:r>
            <a:r>
              <a:rPr lang="fr-FR" sz="1200" i="1" dirty="0"/>
              <a:t> autour d’elle</a:t>
            </a:r>
            <a:r>
              <a:rPr lang="fr-FR" sz="1200" dirty="0"/>
              <a:t>. Notre jeu ? </a:t>
            </a:r>
            <a:endParaRPr lang="fr-FR" sz="1200" b="0" dirty="0">
              <a:effectLst/>
            </a:endParaRPr>
          </a:p>
          <a:p>
            <a:pPr rtl="0"/>
            <a:br>
              <a:rPr lang="fr-FR" sz="1200" b="0" dirty="0">
                <a:effectLst/>
              </a:rPr>
            </a:br>
            <a:r>
              <a:rPr lang="fr-FR" sz="1200" dirty="0"/>
              <a:t>JOHN. Le jeu des </a:t>
            </a:r>
            <a:r>
              <a:rPr lang="fr-FR" sz="1200" i="1" dirty="0"/>
              <a:t>harpies</a:t>
            </a:r>
            <a:r>
              <a:rPr lang="fr-FR" sz="1200" dirty="0"/>
              <a:t>, des vampires, mais je vous vois. </a:t>
            </a:r>
            <a:endParaRPr lang="fr-FR" sz="1200" b="0" dirty="0">
              <a:effectLst/>
            </a:endParaRPr>
          </a:p>
          <a:p>
            <a:br>
              <a:rPr lang="fr-FR" sz="1200" b="0" dirty="0">
                <a:effectLst/>
              </a:rPr>
            </a:br>
            <a:endParaRPr lang="fr-FR"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A20165E-458F-0D49-8E8A-6110E45D72D5}"/>
              </a:ext>
            </a:extLst>
          </p:cNvPr>
          <p:cNvSpPr>
            <a:spLocks noGrp="1"/>
          </p:cNvSpPr>
          <p:nvPr>
            <p:ph type="sldNum" sz="quarter" idx="7"/>
          </p:nvPr>
        </p:nvSpPr>
        <p:spPr/>
        <p:txBody>
          <a:bodyPr/>
          <a:lstStyle/>
          <a:p>
            <a:pPr marL="38100">
              <a:lnSpc>
                <a:spcPts val="1315"/>
              </a:lnSpc>
            </a:pPr>
            <a:fld id="{81D60167-4931-47E6-BA6A-407CBD079E47}" type="slidenum">
              <a:rPr lang="fr-FR" spc="-25" smtClean="0"/>
              <a:t>21</a:t>
            </a:fld>
            <a:endParaRPr lang="fr-FR" spc="-25" dirty="0"/>
          </a:p>
        </p:txBody>
      </p:sp>
      <p:sp>
        <p:nvSpPr>
          <p:cNvPr id="3" name="ZoneTexte 2">
            <a:extLst>
              <a:ext uri="{FF2B5EF4-FFF2-40B4-BE49-F238E27FC236}">
                <a16:creationId xmlns:a16="http://schemas.microsoft.com/office/drawing/2014/main" id="{E1FF91E5-218F-2D47-B975-85C92BEE198A}"/>
              </a:ext>
            </a:extLst>
          </p:cNvPr>
          <p:cNvSpPr txBox="1"/>
          <p:nvPr/>
        </p:nvSpPr>
        <p:spPr>
          <a:xfrm>
            <a:off x="279401" y="469900"/>
            <a:ext cx="6781799" cy="8771632"/>
          </a:xfrm>
          <a:prstGeom prst="rect">
            <a:avLst/>
          </a:prstGeom>
          <a:noFill/>
        </p:spPr>
        <p:txBody>
          <a:bodyPr wrap="square" rtlCol="0">
            <a:spAutoFit/>
          </a:bodyPr>
          <a:lstStyle/>
          <a:p>
            <a:pPr rtl="0"/>
            <a:r>
              <a:rPr lang="fr-FR" sz="1200" dirty="0"/>
              <a:t>HORTENSE. Tu vois rien p’tit con, regarde dans les poches, y’a quelque chose ? T’as tellement de sperme dans les yeux que tout est flou. Pourquoi tu crois que je suis là ? Tu vas te réveiller quand ? Il te faut quoi de plus ? Ça y est, tu es au fond ? Ou on continue encore à creuser ? </a:t>
            </a:r>
            <a:endParaRPr lang="fr-FR" sz="1200" b="0" dirty="0">
              <a:effectLst/>
            </a:endParaRPr>
          </a:p>
          <a:p>
            <a:pPr rtl="0"/>
            <a:br>
              <a:rPr lang="fr-FR" sz="1200" b="0" dirty="0">
                <a:effectLst/>
              </a:rPr>
            </a:br>
            <a:r>
              <a:rPr lang="fr-FR" sz="1200" dirty="0"/>
              <a:t>JOHN. Fermez là avec vos phrases là. Avec votre expérience là. Vous jouez à quoi, à faire ami ami ? Vous êtes une sangsue, une menteuse, une voleuse, vous dépouillez ma mère en feignant de l’aider, je le sens, je le sais et Baker vous va bien. </a:t>
            </a:r>
            <a:r>
              <a:rPr lang="fr-FR" sz="1200" i="1" dirty="0"/>
              <a:t>Montrant Baker  </a:t>
            </a:r>
            <a:r>
              <a:rPr lang="fr-FR" sz="1200" dirty="0"/>
              <a:t>Vous vous méritez l’un l’autre, tant que cette ville sera là, tant que vous serez là, il n’y aura pas de justice dans ce monde. Restez avec cette horde de racaille blanche, péquenauds arriérés et vieux pharisiens de la vallée…</a:t>
            </a:r>
            <a:endParaRPr lang="fr-FR" sz="1200" b="0" dirty="0">
              <a:effectLst/>
            </a:endParaRPr>
          </a:p>
          <a:p>
            <a:pPr rtl="0"/>
            <a:br>
              <a:rPr lang="fr-FR" sz="1200" b="0" dirty="0">
                <a:effectLst/>
              </a:rPr>
            </a:br>
            <a:r>
              <a:rPr lang="fr-FR" sz="1200" dirty="0"/>
              <a:t>HORTENSE. Mais tu t’entends seulement ? Tu es si confus. </a:t>
            </a:r>
            <a:endParaRPr lang="fr-FR" sz="1200" b="0" dirty="0">
              <a:effectLst/>
            </a:endParaRPr>
          </a:p>
          <a:p>
            <a:pPr rtl="0"/>
            <a:br>
              <a:rPr lang="fr-FR" sz="1200" b="0" dirty="0">
                <a:effectLst/>
              </a:rPr>
            </a:br>
            <a:r>
              <a:rPr lang="fr-FR" sz="1200" dirty="0"/>
              <a:t>JOHN. Confus ? Ah oui, j’ai l’</a:t>
            </a:r>
            <a:r>
              <a:rPr lang="fr-FR" sz="1200" i="1" dirty="0"/>
              <a:t>esprit pauvre, malade, adolescent ?</a:t>
            </a:r>
            <a:endParaRPr lang="fr-FR" sz="1200" b="0" dirty="0">
              <a:effectLst/>
            </a:endParaRPr>
          </a:p>
          <a:p>
            <a:pPr rtl="0"/>
            <a:br>
              <a:rPr lang="fr-FR" sz="1200" b="0" dirty="0">
                <a:effectLst/>
              </a:rPr>
            </a:br>
            <a:r>
              <a:rPr lang="fr-FR" sz="1200" i="1" dirty="0"/>
              <a:t>Ils sont d’accord, elle acquiesce quand il parle, il acquiesce quand elle parle.</a:t>
            </a:r>
            <a:endParaRPr lang="fr-FR" sz="1200" b="0" dirty="0">
              <a:effectLst/>
            </a:endParaRPr>
          </a:p>
          <a:p>
            <a:pPr rtl="0"/>
            <a:br>
              <a:rPr lang="fr-FR" sz="1200" b="0" dirty="0">
                <a:effectLst/>
              </a:rPr>
            </a:br>
            <a:r>
              <a:rPr lang="fr-FR" sz="1200" dirty="0"/>
              <a:t>HORTENSE. Tu es en souffrance oui, malade oui on peut l’dire. </a:t>
            </a:r>
            <a:endParaRPr lang="fr-FR" sz="1200" b="0" dirty="0">
              <a:effectLst/>
            </a:endParaRPr>
          </a:p>
          <a:p>
            <a:pPr rtl="0"/>
            <a:br>
              <a:rPr lang="fr-FR" sz="1200" b="0" dirty="0">
                <a:effectLst/>
              </a:rPr>
            </a:br>
            <a:r>
              <a:rPr lang="fr-FR" sz="1200" dirty="0"/>
              <a:t>JOHN. Et j’ai besoin de soin c’est ça ? </a:t>
            </a:r>
            <a:endParaRPr lang="fr-FR" sz="1200" b="0" dirty="0">
              <a:effectLst/>
            </a:endParaRPr>
          </a:p>
          <a:p>
            <a:pPr rtl="0"/>
            <a:br>
              <a:rPr lang="fr-FR" sz="1200" b="0" dirty="0">
                <a:effectLst/>
              </a:rPr>
            </a:br>
            <a:r>
              <a:rPr lang="fr-FR" sz="1200" dirty="0"/>
              <a:t>HORTENSE. Oui, de soins oui, et d’écoute. </a:t>
            </a:r>
            <a:endParaRPr lang="fr-FR" sz="1200" b="0" dirty="0">
              <a:effectLst/>
            </a:endParaRPr>
          </a:p>
          <a:p>
            <a:pPr rtl="0"/>
            <a:br>
              <a:rPr lang="fr-FR" sz="1200" b="0" dirty="0">
                <a:effectLst/>
              </a:rPr>
            </a:br>
            <a:r>
              <a:rPr lang="fr-FR" sz="1200" dirty="0"/>
              <a:t>JOHN. Voilà ! Et quoi donc ? Je viens avec vous ? Oui. Je vais à l'hôpital ? Voilà. Une tunique médicale et des calmants et puis on verra ? C’est bien ça oui. Se reposer, dormir. Oui. Et comme ça pendant que je serai en légume dans la prison blanche, pendant ce temps, pendant ce temps vous pourrez finir votre œuvre. </a:t>
            </a:r>
            <a:endParaRPr lang="fr-FR" sz="1200" b="0" dirty="0">
              <a:effectLst/>
            </a:endParaRPr>
          </a:p>
          <a:p>
            <a:pPr rtl="0"/>
            <a:r>
              <a:rPr lang="fr-FR" sz="1200" dirty="0"/>
              <a:t>Non, pas avec moi. Non ! Not on </a:t>
            </a:r>
            <a:r>
              <a:rPr lang="fr-FR" sz="1200" dirty="0" err="1"/>
              <a:t>my</a:t>
            </a:r>
            <a:r>
              <a:rPr lang="fr-FR" sz="1200" dirty="0"/>
              <a:t> </a:t>
            </a:r>
            <a:r>
              <a:rPr lang="fr-FR" sz="1200" dirty="0" err="1"/>
              <a:t>watch</a:t>
            </a:r>
            <a:r>
              <a:rPr lang="fr-FR" sz="1200" dirty="0"/>
              <a:t> </a:t>
            </a:r>
            <a:r>
              <a:rPr lang="fr-FR" sz="1200" dirty="0" err="1"/>
              <a:t>bitch</a:t>
            </a:r>
            <a:r>
              <a:rPr lang="fr-FR" sz="1200" dirty="0"/>
              <a:t> ! </a:t>
            </a:r>
            <a:r>
              <a:rPr lang="fr-FR" sz="1200" i="1" dirty="0"/>
              <a:t>Hortense acquiesce en riant. </a:t>
            </a:r>
            <a:r>
              <a:rPr lang="fr-FR" sz="1200" dirty="0"/>
              <a:t>Je suis là, je gère, je reconstruis.</a:t>
            </a:r>
            <a:endParaRPr lang="fr-FR" sz="1200" b="0" dirty="0">
              <a:effectLst/>
            </a:endParaRPr>
          </a:p>
          <a:p>
            <a:pPr rtl="0"/>
            <a:r>
              <a:rPr lang="fr-FR" sz="1200" dirty="0"/>
              <a:t>Et heureusement qu’il reste dans toute cette fange, des individus comme mon père et moi qui voient, qui ont les yeux grands ouverts. </a:t>
            </a:r>
            <a:r>
              <a:rPr lang="fr-FR" sz="1200" i="1" dirty="0"/>
              <a:t>Avec ses doigts qui ouvrent ses yeux.</a:t>
            </a:r>
            <a:endParaRPr lang="fr-FR" sz="1200" b="0" dirty="0">
              <a:effectLst/>
            </a:endParaRPr>
          </a:p>
          <a:p>
            <a:pPr rtl="0"/>
            <a:br>
              <a:rPr lang="fr-FR" sz="1200" b="0" dirty="0">
                <a:effectLst/>
              </a:rPr>
            </a:br>
            <a:r>
              <a:rPr lang="fr-FR" sz="1200" dirty="0"/>
              <a:t>HORTENSE </a:t>
            </a:r>
            <a:r>
              <a:rPr lang="fr-FR" sz="1200" i="1" dirty="0"/>
              <a:t>sans nécessairement le regarder, elle trace dans le texte, applaudit</a:t>
            </a:r>
            <a:r>
              <a:rPr lang="fr-FR" sz="1200" dirty="0"/>
              <a:t>. Oui, Ford </a:t>
            </a:r>
            <a:r>
              <a:rPr lang="fr-FR" sz="1200" dirty="0" err="1"/>
              <a:t>Kaltenbrunner</a:t>
            </a:r>
            <a:r>
              <a:rPr lang="fr-FR" sz="1200" dirty="0"/>
              <a:t>. Oui, vraiment, bel exemple oui. Ford le sale fils de chien, vicieux, violeur, manipulateur alcoolique et violent.</a:t>
            </a:r>
            <a:endParaRPr lang="fr-FR" sz="1200" b="0" dirty="0">
              <a:effectLst/>
            </a:endParaRPr>
          </a:p>
          <a:p>
            <a:pPr rtl="0"/>
            <a:r>
              <a:rPr lang="fr-FR" sz="1200" dirty="0"/>
              <a:t>Ah le tableau de chasse, la liste de toutes ces femmes violées en sortie de bar qui ne pourront jamais oublier le goût de son sexe odeur de bière en sueur qui leur a labouré le corps leur visage imprimé contre le capot d’une poubelle, la marque rouge de sa main dans leur cou et le claquement de leurs jambes contre le plastique ? </a:t>
            </a:r>
            <a:endParaRPr lang="fr-FR" sz="1200" b="0" dirty="0">
              <a:effectLst/>
            </a:endParaRPr>
          </a:p>
          <a:p>
            <a:pPr rtl="0"/>
            <a:r>
              <a:rPr lang="fr-FR" sz="1200" i="1" dirty="0"/>
              <a:t> </a:t>
            </a:r>
            <a:r>
              <a:rPr lang="fr-FR" sz="1200" dirty="0"/>
              <a:t>Ford </a:t>
            </a:r>
            <a:r>
              <a:rPr lang="fr-FR" sz="1200" dirty="0" err="1"/>
              <a:t>Kaltenbrunner</a:t>
            </a:r>
            <a:r>
              <a:rPr lang="fr-FR" sz="1200" dirty="0"/>
              <a:t>, le chasseur de dragon, le pectoral plus large qu’une porte à deux battants, le héros de la communauté, l’homme le plus haï de la vallée en son temps, qui a escroqué plus de salaires, d’employés et de vieux amis que tu n’es capable de l’imaginer qui s’est fait des ennemis mortels d’à peu près tous les habitants de la ville que même ses collègues à la mine ont fini par se retourner contre lui. </a:t>
            </a:r>
            <a:endParaRPr lang="fr-FR" sz="1200" b="0" dirty="0">
              <a:effectLst/>
            </a:endParaRPr>
          </a:p>
          <a:p>
            <a:br>
              <a:rPr lang="fr-FR" sz="1200" dirty="0"/>
            </a:br>
            <a:endParaRPr lang="fr-FR" sz="1200" dirty="0"/>
          </a:p>
        </p:txBody>
      </p:sp>
    </p:spTree>
    <p:extLst>
      <p:ext uri="{BB962C8B-B14F-4D97-AF65-F5344CB8AC3E}">
        <p14:creationId xmlns:p14="http://schemas.microsoft.com/office/powerpoint/2010/main" val="276375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EEA8A24-0557-E841-BE71-F554331B35EB}"/>
              </a:ext>
            </a:extLst>
          </p:cNvPr>
          <p:cNvSpPr>
            <a:spLocks noGrp="1"/>
          </p:cNvSpPr>
          <p:nvPr>
            <p:ph type="sldNum" sz="quarter" idx="7"/>
          </p:nvPr>
        </p:nvSpPr>
        <p:spPr/>
        <p:txBody>
          <a:bodyPr/>
          <a:lstStyle/>
          <a:p>
            <a:pPr marL="38100">
              <a:lnSpc>
                <a:spcPts val="1315"/>
              </a:lnSpc>
            </a:pPr>
            <a:fld id="{81D60167-4931-47E6-BA6A-407CBD079E47}" type="slidenum">
              <a:rPr lang="fr-FR" spc="-25" smtClean="0"/>
              <a:t>22</a:t>
            </a:fld>
            <a:endParaRPr lang="fr-FR" spc="-25" dirty="0"/>
          </a:p>
        </p:txBody>
      </p:sp>
      <p:sp>
        <p:nvSpPr>
          <p:cNvPr id="3" name="Rectangle 2">
            <a:extLst>
              <a:ext uri="{FF2B5EF4-FFF2-40B4-BE49-F238E27FC236}">
                <a16:creationId xmlns:a16="http://schemas.microsoft.com/office/drawing/2014/main" id="{2F8B0616-902C-E341-B5B4-81A65C63D7A1}"/>
              </a:ext>
            </a:extLst>
          </p:cNvPr>
          <p:cNvSpPr/>
          <p:nvPr/>
        </p:nvSpPr>
        <p:spPr>
          <a:xfrm>
            <a:off x="431800" y="-15227300"/>
            <a:ext cx="6553200" cy="830997"/>
          </a:xfrm>
          <a:prstGeom prst="rect">
            <a:avLst/>
          </a:prstGeom>
        </p:spPr>
        <p:txBody>
          <a:bodyPr wrap="square">
            <a:spAutoFit/>
          </a:bodyPr>
          <a:lstStyle/>
          <a:p>
            <a:pPr algn="just" rtl="0">
              <a:spcBef>
                <a:spcPts val="0"/>
              </a:spcBef>
              <a:spcAft>
                <a:spcPts val="0"/>
              </a:spcAft>
            </a:pPr>
            <a:br>
              <a:rPr lang="fr-FR" sz="1200" b="0" dirty="0">
                <a:effectLst/>
              </a:rPr>
            </a:br>
            <a:br>
              <a:rPr lang="fr-FR" sz="1200" b="0" dirty="0">
                <a:effectLst/>
              </a:rPr>
            </a:br>
            <a:br>
              <a:rPr lang="fr-FR" sz="1200" dirty="0"/>
            </a:br>
            <a:endParaRPr lang="fr-FR" sz="1200" dirty="0"/>
          </a:p>
        </p:txBody>
      </p:sp>
      <p:sp>
        <p:nvSpPr>
          <p:cNvPr id="4" name="ZoneTexte 3">
            <a:extLst>
              <a:ext uri="{FF2B5EF4-FFF2-40B4-BE49-F238E27FC236}">
                <a16:creationId xmlns:a16="http://schemas.microsoft.com/office/drawing/2014/main" id="{2B23348B-9E96-B143-9AB6-6A53C37DA5D8}"/>
              </a:ext>
            </a:extLst>
          </p:cNvPr>
          <p:cNvSpPr txBox="1"/>
          <p:nvPr/>
        </p:nvSpPr>
        <p:spPr>
          <a:xfrm>
            <a:off x="431800" y="622300"/>
            <a:ext cx="6553200" cy="9325630"/>
          </a:xfrm>
          <a:prstGeom prst="rect">
            <a:avLst/>
          </a:prstGeom>
          <a:noFill/>
        </p:spPr>
        <p:txBody>
          <a:bodyPr wrap="square" rtlCol="0">
            <a:spAutoFit/>
          </a:bodyPr>
          <a:lstStyle/>
          <a:p>
            <a:pPr algn="just" rtl="0">
              <a:spcBef>
                <a:spcPts val="0"/>
              </a:spcBef>
              <a:spcAft>
                <a:spcPts val="0"/>
              </a:spcAft>
            </a:pPr>
            <a:r>
              <a:rPr lang="fr-FR" sz="1200" b="0" i="0" u="none" strike="noStrike" dirty="0">
                <a:solidFill>
                  <a:srgbClr val="000000"/>
                </a:solidFill>
                <a:effectLst/>
                <a:latin typeface="Arial" panose="020B0604020202020204" pitchFamily="34" charset="0"/>
              </a:rPr>
              <a:t>Cette histoire “d’effondrement accidentel de galerie”, pure invention, tout le monde le sait. Ton père cherchait à déclencher une grève à la mine juste avant sa mort. Et même pas pour des meilleures conditions de travail, non, pure stratégie, il voulait faire ça pour virer le vieux patron et prendre sa place. Calife à la place du calife, sauf que le vieux était pas le patron pour rien, il a eu vent de l’histoire et a répliqué en attaque préventive. Ce sont ses prétendus fidèles qui l’ont appelé dans la galerie avant d’appuyer sur le bouton. Exécuté de sang froid. Et personne n’a mené d’enquête, jamais. Les seuls abrutis de collègues qui ont gardé une vague trace positive de lui étaient ceux qui étaient trop cons pour être mariés.  </a:t>
            </a:r>
            <a:endParaRPr lang="fr-FR" sz="1200" b="0" dirty="0">
              <a:effectLst/>
            </a:endParaRPr>
          </a:p>
          <a:p>
            <a:pPr algn="just" rtl="0">
              <a:spcBef>
                <a:spcPts val="0"/>
              </a:spcBef>
              <a:spcAft>
                <a:spcPts val="0"/>
              </a:spcAft>
            </a:pPr>
            <a:r>
              <a:rPr lang="fr-FR" sz="1200" b="0" i="0" u="none" strike="noStrike" dirty="0">
                <a:solidFill>
                  <a:srgbClr val="000000"/>
                </a:solidFill>
                <a:effectLst/>
                <a:latin typeface="Arial" panose="020B0604020202020204" pitchFamily="34" charset="0"/>
              </a:rPr>
              <a:t>Crois-le ou pas c’est la vérité, ni plus ni moins, et tu n’y changeras rien. </a:t>
            </a:r>
            <a:endParaRPr lang="fr-FR" sz="1200" b="0" dirty="0">
              <a:effectLst/>
            </a:endParaRPr>
          </a:p>
          <a:p>
            <a:pPr algn="just" rtl="0">
              <a:spcBef>
                <a:spcPts val="0"/>
              </a:spcBef>
              <a:spcAft>
                <a:spcPts val="0"/>
              </a:spcAft>
            </a:pPr>
            <a:r>
              <a:rPr lang="fr-FR" sz="1200" b="0" i="0" u="none" strike="noStrike" dirty="0">
                <a:solidFill>
                  <a:srgbClr val="000000"/>
                </a:solidFill>
                <a:effectLst/>
                <a:latin typeface="Arial" panose="020B0604020202020204" pitchFamily="34" charset="0"/>
              </a:rPr>
              <a:t>Ils l’ont enseveli sous des tonnes de terre et de déchets et de vestiges et tous ses gros muscles n’y ont servi à rien et toi à vivre dans ce mausolée, à sa mémoire, le prince sur la colline, alors que ta mère est en train de crever dans la maison sous tes yeux mais va te faire foutre. </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Rupture, imitant</a:t>
            </a:r>
            <a:r>
              <a:rPr lang="fr-FR" sz="1200" b="0" i="0" u="none" strike="noStrike" dirty="0">
                <a:solidFill>
                  <a:srgbClr val="000000"/>
                </a:solidFill>
                <a:effectLst/>
                <a:latin typeface="Arial" panose="020B0604020202020204" pitchFamily="34" charset="0"/>
              </a:rPr>
              <a:t> </a:t>
            </a:r>
            <a:endParaRPr lang="fr-FR" sz="1200" b="0" dirty="0">
              <a:effectLst/>
            </a:endParaRPr>
          </a:p>
          <a:p>
            <a:pPr algn="just" rtl="0">
              <a:spcBef>
                <a:spcPts val="0"/>
              </a:spcBef>
              <a:spcAft>
                <a:spcPts val="0"/>
              </a:spcAft>
            </a:pPr>
            <a:r>
              <a:rPr lang="fr-FR" sz="1200" b="0" i="0" u="none" strike="noStrike" dirty="0">
                <a:solidFill>
                  <a:srgbClr val="000000"/>
                </a:solidFill>
                <a:effectLst/>
                <a:latin typeface="Arial" panose="020B0604020202020204" pitchFamily="34" charset="0"/>
              </a:rPr>
              <a:t>“Je suis le centre de mon univers et mon cerveau ne s’arrête jamais” </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Rupture hyper premier degré</a:t>
            </a:r>
            <a:r>
              <a:rPr lang="fr-FR" sz="1200" b="0" i="0" u="none" strike="noStrike" dirty="0">
                <a:solidFill>
                  <a:srgbClr val="000000"/>
                </a:solidFill>
                <a:effectLst/>
                <a:latin typeface="Arial" panose="020B0604020202020204" pitchFamily="34" charset="0"/>
              </a:rPr>
              <a:t> </a:t>
            </a:r>
            <a:endParaRPr lang="fr-FR" sz="1200" b="0" dirty="0">
              <a:effectLst/>
            </a:endParaRPr>
          </a:p>
          <a:p>
            <a:pPr algn="just" rtl="0">
              <a:spcBef>
                <a:spcPts val="0"/>
              </a:spcBef>
              <a:spcAft>
                <a:spcPts val="0"/>
              </a:spcAft>
            </a:pPr>
            <a:r>
              <a:rPr lang="fr-FR" sz="1200" b="0" i="0" u="none" strike="noStrike" dirty="0">
                <a:solidFill>
                  <a:srgbClr val="000000"/>
                </a:solidFill>
                <a:effectLst/>
                <a:latin typeface="Arial" panose="020B0604020202020204" pitchFamily="34" charset="0"/>
              </a:rPr>
              <a:t>Pauvre merde d’ado drogué à son propre malheur et à ses propres couilles.</a:t>
            </a:r>
            <a:endParaRPr lang="fr-FR" sz="1200" b="0" dirty="0">
              <a:effectLst/>
            </a:endParaRPr>
          </a:p>
          <a:p>
            <a:pPr algn="just" rtl="0">
              <a:spcBef>
                <a:spcPts val="0"/>
              </a:spcBef>
              <a:spcAft>
                <a:spcPts val="0"/>
              </a:spcAft>
            </a:pPr>
            <a:r>
              <a:rPr lang="fr-FR" sz="1200" b="0" i="0" u="none" strike="noStrike" dirty="0">
                <a:solidFill>
                  <a:srgbClr val="000000"/>
                </a:solidFill>
                <a:effectLst/>
                <a:latin typeface="Arial" panose="020B0604020202020204" pitchFamily="34" charset="0"/>
              </a:rPr>
              <a:t>Alors on sait pas quoi faire à part angoisser, monologuer tout seul, ramasser la merde de poule, se branler et se niquer la santé ? </a:t>
            </a:r>
            <a:endParaRPr lang="fr-FR" sz="1200" b="0" dirty="0">
              <a:effectLst/>
            </a:endParaRPr>
          </a:p>
          <a:p>
            <a:pPr algn="just" rtl="0">
              <a:spcBef>
                <a:spcPts val="0"/>
              </a:spcBef>
              <a:spcAft>
                <a:spcPts val="0"/>
              </a:spcAft>
            </a:pPr>
            <a:r>
              <a:rPr lang="fr-FR" sz="1200" b="0" i="0" u="none" strike="noStrike" dirty="0">
                <a:solidFill>
                  <a:srgbClr val="000000"/>
                </a:solidFill>
                <a:effectLst/>
                <a:latin typeface="Arial" panose="020B0604020202020204" pitchFamily="34" charset="0"/>
              </a:rPr>
              <a:t>Je suis bien désolée qu’on t’ait tapé dessus, pauvre biquet, pauvre p’tit mâle, vraiment, je suis désolé du monde, de tout ça, de tout autour et du poids que c’est.  Mais tu avais tout pour réagir autrement, tout. </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Plus rapide, en faiblesse</a:t>
            </a:r>
            <a:r>
              <a:rPr lang="fr-FR" sz="1200" b="0" i="0" u="none" strike="noStrike" dirty="0">
                <a:solidFill>
                  <a:srgbClr val="000000"/>
                </a:solidFill>
                <a:effectLst/>
                <a:latin typeface="Arial" panose="020B0604020202020204" pitchFamily="34" charset="0"/>
              </a:rPr>
              <a:t> </a:t>
            </a:r>
            <a:endParaRPr lang="fr-FR" sz="1200" b="0" dirty="0">
              <a:effectLst/>
            </a:endParaRPr>
          </a:p>
          <a:p>
            <a:pPr algn="just" rtl="0">
              <a:spcBef>
                <a:spcPts val="0"/>
              </a:spcBef>
              <a:spcAft>
                <a:spcPts val="0"/>
              </a:spcAft>
            </a:pPr>
            <a:r>
              <a:rPr lang="fr-FR" sz="1200" b="0" i="0" u="none" strike="noStrike" dirty="0">
                <a:solidFill>
                  <a:srgbClr val="000000"/>
                </a:solidFill>
                <a:effectLst/>
                <a:latin typeface="Arial" panose="020B0604020202020204" pitchFamily="34" charset="0"/>
              </a:rPr>
              <a:t>Ta mère est mourante, mourante, là-bas, là, dans sa chambre, elle a besoin de toi pas comme le </a:t>
            </a:r>
            <a:r>
              <a:rPr lang="fr-FR" sz="1200" b="0" i="1" u="none" strike="noStrike" dirty="0">
                <a:solidFill>
                  <a:srgbClr val="000000"/>
                </a:solidFill>
                <a:effectLst/>
                <a:latin typeface="Arial" panose="020B0604020202020204" pitchFamily="34" charset="0"/>
              </a:rPr>
              <a:t>fils</a:t>
            </a:r>
            <a:r>
              <a:rPr lang="fr-FR" sz="1200" b="0" i="0" u="none" strike="noStrike" dirty="0">
                <a:solidFill>
                  <a:srgbClr val="000000"/>
                </a:solidFill>
                <a:effectLst/>
                <a:latin typeface="Arial" panose="020B0604020202020204" pitchFamily="34" charset="0"/>
              </a:rPr>
              <a:t>, mais comme un être qui l’aime, qui l’aime, tu sais ce que c’est ça ? </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Tu m’écoutes pas vraiment, t’es ailleurs, tu crois que je le vois pas, que je le </a:t>
            </a:r>
            <a:r>
              <a:rPr lang="fr-FR" sz="1200" b="0" i="1" u="none" strike="noStrike" dirty="0">
                <a:solidFill>
                  <a:srgbClr val="000000"/>
                </a:solidFill>
                <a:effectLst/>
                <a:latin typeface="Arial" panose="020B0604020202020204" pitchFamily="34" charset="0"/>
              </a:rPr>
              <a:t>sens</a:t>
            </a:r>
            <a:r>
              <a:rPr lang="fr-FR" sz="1200" b="0" i="0" u="none" strike="noStrike" dirty="0">
                <a:solidFill>
                  <a:srgbClr val="000000"/>
                </a:solidFill>
                <a:effectLst/>
                <a:latin typeface="Arial" panose="020B0604020202020204" pitchFamily="34" charset="0"/>
              </a:rPr>
              <a:t> pas, que tu mates mes seins, que ça fait </a:t>
            </a:r>
            <a:r>
              <a:rPr lang="fr-FR" sz="1200" b="0" i="1" u="none" strike="noStrike" dirty="0">
                <a:solidFill>
                  <a:srgbClr val="000000"/>
                </a:solidFill>
                <a:effectLst/>
                <a:latin typeface="Arial" panose="020B0604020202020204" pitchFamily="34" charset="0"/>
              </a:rPr>
              <a:t> (imite un chien qui est essoufflé et excité) </a:t>
            </a:r>
            <a:r>
              <a:rPr lang="fr-FR" sz="1200" b="0" i="0" u="none" strike="noStrike" dirty="0">
                <a:solidFill>
                  <a:srgbClr val="000000"/>
                </a:solidFill>
                <a:effectLst/>
                <a:latin typeface="Arial" panose="020B0604020202020204" pitchFamily="34" charset="0"/>
              </a:rPr>
              <a:t>dans ta tête en bourdonnement là ? </a:t>
            </a:r>
            <a:endParaRPr lang="fr-FR" sz="1200" b="0" dirty="0">
              <a:effectLst/>
            </a:endParaRPr>
          </a:p>
          <a:p>
            <a:pPr algn="just" rtl="0">
              <a:spcBef>
                <a:spcPts val="0"/>
              </a:spcBef>
              <a:spcAft>
                <a:spcPts val="0"/>
              </a:spcAft>
            </a:pPr>
            <a:r>
              <a:rPr lang="fr-FR" sz="1200" b="0" i="0" u="none" strike="noStrike" dirty="0">
                <a:solidFill>
                  <a:srgbClr val="000000"/>
                </a:solidFill>
                <a:effectLst/>
                <a:latin typeface="Arial" panose="020B0604020202020204" pitchFamily="34" charset="0"/>
              </a:rPr>
              <a:t>T’as tellement de bruit là-dedans que t’entends pas les cauchemars de ta mère.</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Nouveau mouvement, </a:t>
            </a:r>
            <a:r>
              <a:rPr lang="fr-FR" sz="1200" b="0" i="1" u="none" strike="noStrike" dirty="0" err="1">
                <a:solidFill>
                  <a:srgbClr val="000000"/>
                </a:solidFill>
                <a:effectLst/>
                <a:latin typeface="Arial" panose="020B0604020202020204" pitchFamily="34" charset="0"/>
              </a:rPr>
              <a:t>Tweek</a:t>
            </a:r>
            <a:r>
              <a:rPr lang="fr-FR" sz="1200" b="0" i="1" u="none" strike="noStrike" dirty="0">
                <a:solidFill>
                  <a:srgbClr val="000000"/>
                </a:solidFill>
                <a:effectLst/>
                <a:latin typeface="Arial" panose="020B0604020202020204" pitchFamily="34" charset="0"/>
              </a:rPr>
              <a:t> et </a:t>
            </a:r>
            <a:r>
              <a:rPr lang="fr-FR" sz="1200" b="0" i="1" u="none" strike="noStrike" dirty="0" err="1">
                <a:solidFill>
                  <a:srgbClr val="000000"/>
                </a:solidFill>
                <a:effectLst/>
                <a:latin typeface="Arial" panose="020B0604020202020204" pitchFamily="34" charset="0"/>
              </a:rPr>
              <a:t>Azrael</a:t>
            </a:r>
            <a:r>
              <a:rPr lang="fr-FR" sz="1200" b="0" i="1" u="none" strike="noStrike" dirty="0">
                <a:solidFill>
                  <a:srgbClr val="000000"/>
                </a:solidFill>
                <a:effectLst/>
                <a:latin typeface="Arial" panose="020B0604020202020204" pitchFamily="34" charset="0"/>
              </a:rPr>
              <a:t> ouvrent les yeux. </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HORTENSE,</a:t>
            </a:r>
            <a:r>
              <a:rPr lang="fr-FR" sz="1200" b="0" i="1" u="none" strike="noStrike" dirty="0">
                <a:solidFill>
                  <a:srgbClr val="000000"/>
                </a:solidFill>
                <a:effectLst/>
                <a:latin typeface="Arial" panose="020B0604020202020204" pitchFamily="34" charset="0"/>
              </a:rPr>
              <a:t> très douce et tremblante.</a:t>
            </a:r>
            <a:r>
              <a:rPr lang="fr-FR" sz="1200" b="0" i="0" u="none" strike="noStrike" dirty="0">
                <a:solidFill>
                  <a:srgbClr val="000000"/>
                </a:solidFill>
                <a:effectLst/>
                <a:latin typeface="Arial" panose="020B0604020202020204" pitchFamily="34" charset="0"/>
              </a:rPr>
              <a:t> Tu crois que tu viens d’où ? Tu n’as jamais interrogé ta mère sur ta naissance ? Les heures de travail, seule, encore en robe noire du deuil de son violeur, et comment elle n’a pas été capable de te recevoir contre elle, peau à peau, car dès qu’on te posait sur elle elle vomissait sans pouvoir s’arrêter ?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Elle s’avance au bord de la ligne avant-scène, c’est dur à faire</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HORTENSE.</a:t>
            </a:r>
            <a:r>
              <a:rPr lang="fr-FR" sz="1200" b="0" i="1" u="none" strike="noStrike" dirty="0">
                <a:solidFill>
                  <a:srgbClr val="000000"/>
                </a:solidFill>
                <a:effectLst/>
                <a:latin typeface="Arial" panose="020B0604020202020204" pitchFamily="34" charset="0"/>
              </a:rPr>
              <a:t> </a:t>
            </a:r>
            <a:r>
              <a:rPr lang="fr-FR" sz="1200" b="0" i="0" u="none" strike="noStrike" dirty="0">
                <a:solidFill>
                  <a:srgbClr val="000000"/>
                </a:solidFill>
                <a:effectLst/>
                <a:latin typeface="Arial" panose="020B0604020202020204" pitchFamily="34" charset="0"/>
              </a:rPr>
              <a:t>De ce moment, où elle te tenait au-dessus de la rivière, et il aurait fallu rien, juste un souffle de vent en trop, pour qu’elle te lâche.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Elle accompagne du regard le corps du bébé dans la rivière.</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HORTENSE. Pour que tu tombes là-dedans et qu’on en finisse.</a:t>
            </a:r>
            <a:endParaRPr lang="fr-FR" sz="1200" b="0" dirty="0">
              <a:effectLst/>
            </a:endParaRPr>
          </a:p>
          <a:p>
            <a:pPr algn="just" rtl="0">
              <a:spcBef>
                <a:spcPts val="0"/>
              </a:spcBef>
              <a:spcAft>
                <a:spcPts val="0"/>
              </a:spcAft>
            </a:pPr>
            <a:r>
              <a:rPr lang="fr-FR" sz="1200" b="0" i="0" u="none" strike="noStrike" dirty="0">
                <a:solidFill>
                  <a:srgbClr val="000000"/>
                </a:solidFill>
                <a:effectLst/>
                <a:latin typeface="Arial" panose="020B0604020202020204" pitchFamily="34" charset="0"/>
              </a:rPr>
              <a:t>Tu sais combien tu es </a:t>
            </a:r>
            <a:r>
              <a:rPr lang="fr-FR" sz="1200" b="0" i="1" u="none" strike="noStrike" dirty="0">
                <a:solidFill>
                  <a:srgbClr val="000000"/>
                </a:solidFill>
                <a:effectLst/>
                <a:latin typeface="Arial" panose="020B0604020202020204" pitchFamily="34" charset="0"/>
              </a:rPr>
              <a:t>chanceux </a:t>
            </a:r>
            <a:r>
              <a:rPr lang="fr-FR" sz="1200" b="0" i="0" u="none" strike="noStrike" dirty="0">
                <a:solidFill>
                  <a:srgbClr val="000000"/>
                </a:solidFill>
                <a:effectLst/>
                <a:latin typeface="Arial" panose="020B0604020202020204" pitchFamily="34" charset="0"/>
              </a:rPr>
              <a:t>d’être en vie ?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Elle le regarde.</a:t>
            </a:r>
            <a:r>
              <a:rPr lang="fr-FR" sz="1200" b="0" i="0" u="none" strike="noStrike" dirty="0">
                <a:solidFill>
                  <a:srgbClr val="000000"/>
                </a:solidFill>
                <a:effectLst/>
                <a:latin typeface="Arial" panose="020B0604020202020204" pitchFamily="34" charset="0"/>
              </a:rPr>
              <a:t> </a:t>
            </a:r>
            <a:endParaRPr lang="fr-FR" sz="1200" b="0" dirty="0">
              <a:effectLst/>
            </a:endParaRPr>
          </a:p>
          <a:p>
            <a:endParaRPr lang="fr-FR" sz="1200" dirty="0"/>
          </a:p>
        </p:txBody>
      </p:sp>
    </p:spTree>
    <p:extLst>
      <p:ext uri="{BB962C8B-B14F-4D97-AF65-F5344CB8AC3E}">
        <p14:creationId xmlns:p14="http://schemas.microsoft.com/office/powerpoint/2010/main" val="1938740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EF79E09-D77F-7643-A500-801950AA05DE}"/>
              </a:ext>
            </a:extLst>
          </p:cNvPr>
          <p:cNvSpPr>
            <a:spLocks noGrp="1"/>
          </p:cNvSpPr>
          <p:nvPr>
            <p:ph type="sldNum" sz="quarter" idx="7"/>
          </p:nvPr>
        </p:nvSpPr>
        <p:spPr/>
        <p:txBody>
          <a:bodyPr/>
          <a:lstStyle/>
          <a:p>
            <a:pPr marL="38100">
              <a:lnSpc>
                <a:spcPts val="1315"/>
              </a:lnSpc>
            </a:pPr>
            <a:fld id="{81D60167-4931-47E6-BA6A-407CBD079E47}" type="slidenum">
              <a:rPr lang="fr-FR" spc="-25" smtClean="0"/>
              <a:t>23</a:t>
            </a:fld>
            <a:endParaRPr lang="fr-FR" spc="-25" dirty="0"/>
          </a:p>
        </p:txBody>
      </p:sp>
      <p:sp>
        <p:nvSpPr>
          <p:cNvPr id="3" name="Rectangle 2">
            <a:extLst>
              <a:ext uri="{FF2B5EF4-FFF2-40B4-BE49-F238E27FC236}">
                <a16:creationId xmlns:a16="http://schemas.microsoft.com/office/drawing/2014/main" id="{3909E01A-95B1-C345-B5BF-6911AAE71985}"/>
              </a:ext>
            </a:extLst>
          </p:cNvPr>
          <p:cNvSpPr/>
          <p:nvPr/>
        </p:nvSpPr>
        <p:spPr>
          <a:xfrm>
            <a:off x="279400" y="317500"/>
            <a:ext cx="7010400" cy="8402300"/>
          </a:xfrm>
          <a:prstGeom prst="rect">
            <a:avLst/>
          </a:prstGeom>
        </p:spPr>
        <p:txBody>
          <a:bodyPr wrap="square">
            <a:spAutoFit/>
          </a:bodyPr>
          <a:lstStyle/>
          <a:p>
            <a:pPr algn="just" rtl="0">
              <a:spcBef>
                <a:spcPts val="0"/>
              </a:spcBef>
              <a:spcAft>
                <a:spcPts val="0"/>
              </a:spcAft>
            </a:pPr>
            <a:r>
              <a:rPr lang="fr-FR" sz="1200" b="0" i="0" u="none" strike="noStrike" dirty="0">
                <a:solidFill>
                  <a:srgbClr val="000000"/>
                </a:solidFill>
                <a:effectLst/>
                <a:latin typeface="Arial" panose="020B0604020202020204" pitchFamily="34" charset="0"/>
              </a:rPr>
              <a:t>HORTENSE. Tu veux pas voir, tu es la dernière merde héritière de tout ça là tu veux pas changer, ben crève, comme lui, pareil, crève dans son mausolée, change pas et crève. Bye.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Elle est limite en larmes.</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Un temps. Elle se lève. Respire. Et va pour partir.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John la regarde, dévasté, insupportable, il rote.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Elle éclate, se précipite vers John. </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Le brutalise, l’écrase, répète. </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HORTENSE. Va te faire foutre, va te faire foutre</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NOIR LUMIERE. On éclaire que l’écorché vif. Qui bouge.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Mais on entend leurs voix en micros. </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Des bruissements de feuille, un son d’aspiration, de vent dans les arbres. Une sortie de corps. </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HORTENSE. Va te faire foutre, ferme ta gueule.</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Elle le mate. Au sol.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Soudain elle se relève, conscientise son énorme connerie. Elle s’écarte. A peut-être un râle de désespoir. </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John reste au sol, pleure recroquevillé sur lui-même. </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Elle revient à lui.</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LIGHT ON ici ?</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HORTENSE. Pardon</a:t>
            </a:r>
            <a:r>
              <a:rPr lang="fr-FR" sz="1200" b="0" i="1" u="none" strike="noStrike" dirty="0">
                <a:solidFill>
                  <a:srgbClr val="000000"/>
                </a:solidFill>
                <a:effectLst/>
                <a:latin typeface="Arial" panose="020B0604020202020204" pitchFamily="34" charset="0"/>
              </a:rPr>
              <a:t>.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Un temps</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HORTENSE. Une personne passe sa vie à chercher la cité de ses rêves, où elle marcherait dans les rues sans peur, en entendant le bruit des fontaines, où la nuit serait chargée de rires, et où la vie passerait comme un après-midi d’été. Elle cherche, toute sa vie, elle meurt, sans l’avoir trouvée, bien sûr.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Ou LIGHT ON ici ?</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Un temps. Elle pose ses mains sur lui, elle regarde autour d’elle. John pleure toujours.</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HORTENSE. Pourquoi je suis venue ici… t’es vraiment trop conne, pourquoi essayer encore, encore, tendre la main, à qui, à quoi, à une petite merde… J’ai trop passé de temps, avec toi, avec vous. Allez bye. </a:t>
            </a:r>
            <a:endParaRPr lang="fr-FR" sz="1200" b="0" dirty="0">
              <a:effectLst/>
            </a:endParaRPr>
          </a:p>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Elle part. </a:t>
            </a:r>
            <a:endParaRPr lang="fr-FR" sz="1200" b="0" dirty="0">
              <a:effectLst/>
            </a:endParaRPr>
          </a:p>
        </p:txBody>
      </p:sp>
    </p:spTree>
    <p:extLst>
      <p:ext uri="{BB962C8B-B14F-4D97-AF65-F5344CB8AC3E}">
        <p14:creationId xmlns:p14="http://schemas.microsoft.com/office/powerpoint/2010/main" val="1281593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E23BC29-D802-7144-8AA1-B5ADAD311B4E}"/>
              </a:ext>
            </a:extLst>
          </p:cNvPr>
          <p:cNvSpPr>
            <a:spLocks noGrp="1"/>
          </p:cNvSpPr>
          <p:nvPr>
            <p:ph type="sldNum" sz="quarter" idx="7"/>
          </p:nvPr>
        </p:nvSpPr>
        <p:spPr/>
        <p:txBody>
          <a:bodyPr/>
          <a:lstStyle/>
          <a:p>
            <a:pPr marL="38100">
              <a:lnSpc>
                <a:spcPts val="1315"/>
              </a:lnSpc>
            </a:pPr>
            <a:fld id="{81D60167-4931-47E6-BA6A-407CBD079E47}" type="slidenum">
              <a:rPr lang="fr-FR" spc="-25" smtClean="0"/>
              <a:t>24</a:t>
            </a:fld>
            <a:endParaRPr lang="fr-FR" spc="-25" dirty="0"/>
          </a:p>
        </p:txBody>
      </p:sp>
      <p:sp>
        <p:nvSpPr>
          <p:cNvPr id="3" name="Rectangle 2">
            <a:extLst>
              <a:ext uri="{FF2B5EF4-FFF2-40B4-BE49-F238E27FC236}">
                <a16:creationId xmlns:a16="http://schemas.microsoft.com/office/drawing/2014/main" id="{DC78CB94-9EB6-114F-881E-32D69D3C1E30}"/>
              </a:ext>
            </a:extLst>
          </p:cNvPr>
          <p:cNvSpPr/>
          <p:nvPr/>
        </p:nvSpPr>
        <p:spPr>
          <a:xfrm>
            <a:off x="584200" y="1155700"/>
            <a:ext cx="6112496" cy="3600986"/>
          </a:xfrm>
          <a:prstGeom prst="rect">
            <a:avLst/>
          </a:prstGeom>
        </p:spPr>
        <p:txBody>
          <a:bodyPr wrap="square">
            <a:spAutoFit/>
          </a:bodyPr>
          <a:lstStyle/>
          <a:p>
            <a:pPr algn="just" rtl="0">
              <a:spcBef>
                <a:spcPts val="0"/>
              </a:spcBef>
              <a:spcAft>
                <a:spcPts val="0"/>
              </a:spcAft>
            </a:pPr>
            <a:br>
              <a:rPr lang="fr-FR" sz="1200" b="0" dirty="0">
                <a:effectLst/>
              </a:rPr>
            </a:br>
            <a:r>
              <a:rPr lang="fr-FR" sz="1200" b="0" i="1" u="none" strike="noStrike" dirty="0">
                <a:solidFill>
                  <a:srgbClr val="000000"/>
                </a:solidFill>
                <a:effectLst/>
                <a:latin typeface="Arial" panose="020B0604020202020204" pitchFamily="34" charset="0"/>
              </a:rPr>
              <a:t>Air de guitare. </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John, se roule en boule. “se coucha en chien de fusil et se pelotonna dans la poussière”</a:t>
            </a:r>
            <a:endParaRPr lang="fr-FR" sz="1200" b="0" dirty="0">
              <a:effectLst/>
            </a:endParaRPr>
          </a:p>
          <a:p>
            <a:pPr algn="just" rtl="0">
              <a:spcBef>
                <a:spcPts val="0"/>
              </a:spcBef>
              <a:spcAft>
                <a:spcPts val="0"/>
              </a:spcAft>
            </a:pPr>
            <a:r>
              <a:rPr lang="fr-FR" sz="1200" b="0" i="1" u="none" strike="noStrike" dirty="0">
                <a:solidFill>
                  <a:srgbClr val="000000"/>
                </a:solidFill>
                <a:effectLst/>
                <a:latin typeface="Arial" panose="020B0604020202020204" pitchFamily="34" charset="0"/>
              </a:rPr>
              <a:t>Décollage. </a:t>
            </a:r>
            <a:endParaRPr lang="fr-FR" sz="1200" b="0" dirty="0">
              <a:effectLst/>
            </a:endParaRPr>
          </a:p>
          <a:p>
            <a:pPr algn="just" rtl="0">
              <a:spcBef>
                <a:spcPts val="0"/>
              </a:spcBef>
              <a:spcAft>
                <a:spcPts val="0"/>
              </a:spcAft>
            </a:pPr>
            <a:r>
              <a:rPr lang="fr-FR" sz="1200" b="0" i="1" u="none" strike="noStrike" dirty="0" err="1">
                <a:solidFill>
                  <a:srgbClr val="000000"/>
                </a:solidFill>
                <a:effectLst/>
                <a:latin typeface="Arial" panose="020B0604020202020204" pitchFamily="34" charset="0"/>
              </a:rPr>
              <a:t>Tweek</a:t>
            </a:r>
            <a:r>
              <a:rPr lang="fr-FR" sz="1200" b="0" i="1" u="none" strike="noStrike" dirty="0">
                <a:solidFill>
                  <a:srgbClr val="000000"/>
                </a:solidFill>
                <a:effectLst/>
                <a:latin typeface="Arial" panose="020B0604020202020204" pitchFamily="34" charset="0"/>
              </a:rPr>
              <a:t> et </a:t>
            </a:r>
            <a:r>
              <a:rPr lang="fr-FR" sz="1200" b="0" i="1" u="none" strike="noStrike" dirty="0" err="1">
                <a:solidFill>
                  <a:srgbClr val="000000"/>
                </a:solidFill>
                <a:effectLst/>
                <a:latin typeface="Arial" panose="020B0604020202020204" pitchFamily="34" charset="0"/>
              </a:rPr>
              <a:t>Azrael</a:t>
            </a:r>
            <a:r>
              <a:rPr lang="fr-FR" sz="1200" b="0" i="1" u="none" strike="noStrike" dirty="0">
                <a:solidFill>
                  <a:srgbClr val="000000"/>
                </a:solidFill>
                <a:effectLst/>
                <a:latin typeface="Arial" panose="020B0604020202020204" pitchFamily="34" charset="0"/>
              </a:rPr>
              <a:t> se mettent sur le dos et regardent le ciel très loin dans les nuages de gaz intergalactiques. Ils lévitent. </a:t>
            </a:r>
            <a:endParaRPr lang="fr-FR" sz="1200" b="0" dirty="0">
              <a:effectLst/>
            </a:endParaRPr>
          </a:p>
          <a:p>
            <a:pPr algn="just" rtl="0">
              <a:spcBef>
                <a:spcPts val="0"/>
              </a:spcBef>
              <a:spcAft>
                <a:spcPts val="0"/>
              </a:spcAft>
            </a:pPr>
            <a:br>
              <a:rPr lang="fr-FR" sz="1200" b="0" dirty="0">
                <a:effectLst/>
              </a:rPr>
            </a:br>
            <a:r>
              <a:rPr lang="fr-FR" sz="1200" b="0" i="0" u="none" strike="noStrike" dirty="0">
                <a:solidFill>
                  <a:srgbClr val="000000"/>
                </a:solidFill>
                <a:effectLst/>
                <a:latin typeface="Arial" panose="020B0604020202020204" pitchFamily="34" charset="0"/>
              </a:rPr>
              <a:t>WILBUR </a:t>
            </a:r>
            <a:r>
              <a:rPr lang="fr-FR" sz="1200" b="0" i="1" u="none" strike="noStrike" dirty="0">
                <a:solidFill>
                  <a:srgbClr val="000000"/>
                </a:solidFill>
                <a:effectLst/>
                <a:latin typeface="Arial" panose="020B0604020202020204" pitchFamily="34" charset="0"/>
              </a:rPr>
              <a:t>avec le carnet.</a:t>
            </a:r>
            <a:r>
              <a:rPr lang="fr-FR" sz="1200" b="0" i="0" u="none" strike="noStrike" dirty="0">
                <a:solidFill>
                  <a:srgbClr val="000000"/>
                </a:solidFill>
                <a:effectLst/>
                <a:latin typeface="Arial" panose="020B0604020202020204" pitchFamily="34" charset="0"/>
              </a:rPr>
              <a:t> Dans le ciel, je vois les feux de positions d’un avion de ligne qui traverse lentement la Ceinture d'Orion, je suis ses feux jusqu’à ce qu’ils disparaissent dans un nuage. L’univers avait jadis été étincelant. Peu de temps après le </a:t>
            </a:r>
            <a:r>
              <a:rPr lang="fr-FR" sz="1200" b="0" i="0" u="none" strike="noStrike" dirty="0" err="1">
                <a:solidFill>
                  <a:srgbClr val="000000"/>
                </a:solidFill>
                <a:effectLst/>
                <a:latin typeface="Arial" panose="020B0604020202020204" pitchFamily="34" charset="0"/>
              </a:rPr>
              <a:t>Big</a:t>
            </a:r>
            <a:r>
              <a:rPr lang="fr-FR" sz="1200" b="0" i="0" u="none" strike="noStrike" dirty="0">
                <a:solidFill>
                  <a:srgbClr val="000000"/>
                </a:solidFill>
                <a:effectLst/>
                <a:latin typeface="Arial" panose="020B0604020202020204" pitchFamily="34" charset="0"/>
              </a:rPr>
              <a:t> Bang, toute la matière avait d’abord existé sous la forme de lumière, puis l’Univers s’était métamorphosé en cendres brûlées, qui se condensèrent alors seulement en éléments lourds dans les ténèbres pour former les planètes et la vie. Les ténèbres étaient la mère de la vie et de la civilisation. </a:t>
            </a:r>
            <a:r>
              <a:rPr lang="fr-FR" sz="1200" b="0" i="1" u="none" strike="noStrike" dirty="0">
                <a:solidFill>
                  <a:srgbClr val="000000"/>
                </a:solidFill>
                <a:effectLst/>
                <a:latin typeface="Arial" panose="020B0604020202020204" pitchFamily="34" charset="0"/>
              </a:rPr>
              <a:t>Guitare. Vers le public. </a:t>
            </a:r>
            <a:r>
              <a:rPr lang="fr-FR" sz="1200" b="0" i="0" u="none" strike="noStrike" dirty="0">
                <a:solidFill>
                  <a:srgbClr val="000000"/>
                </a:solidFill>
                <a:effectLst/>
                <a:latin typeface="Arial" panose="020B0604020202020204" pitchFamily="34" charset="0"/>
              </a:rPr>
              <a:t>Dans l’espace sidéral, dans le vide incalculable des distances intergalactiques, je suis un vide en décélération. Je suis une absence morne et venteuse, un parfait imbécile, un piètre humain, une pauvre petite merd</a:t>
            </a:r>
            <a:r>
              <a:rPr lang="fr-FR" sz="1200" b="0" i="0" u="none" strike="noStrike" dirty="0">
                <a:solidFill>
                  <a:srgbClr val="1F1F1F"/>
                </a:solidFill>
                <a:effectLst/>
                <a:latin typeface="Arial" panose="020B0604020202020204" pitchFamily="34" charset="0"/>
              </a:rPr>
              <a:t>e.</a:t>
            </a:r>
            <a:endParaRPr lang="fr-FR" sz="1200" b="0" dirty="0">
              <a:effectLst/>
            </a:endParaRPr>
          </a:p>
          <a:p>
            <a:br>
              <a:rPr lang="fr-FR" sz="1200" dirty="0"/>
            </a:br>
            <a:endParaRPr lang="fr-FR" sz="1200" dirty="0"/>
          </a:p>
        </p:txBody>
      </p:sp>
    </p:spTree>
    <p:extLst>
      <p:ext uri="{BB962C8B-B14F-4D97-AF65-F5344CB8AC3E}">
        <p14:creationId xmlns:p14="http://schemas.microsoft.com/office/powerpoint/2010/main" val="177994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25" dirty="0"/>
              <a:t>25</a:t>
            </a:fld>
            <a:endParaRPr spc="-25" dirty="0"/>
          </a:p>
        </p:txBody>
      </p:sp>
      <p:sp>
        <p:nvSpPr>
          <p:cNvPr id="3" name="object 3"/>
          <p:cNvSpPr txBox="1"/>
          <p:nvPr/>
        </p:nvSpPr>
        <p:spPr>
          <a:xfrm>
            <a:off x="279400" y="622300"/>
            <a:ext cx="6629399" cy="9599166"/>
          </a:xfrm>
          <a:prstGeom prst="rect">
            <a:avLst/>
          </a:prstGeom>
        </p:spPr>
        <p:txBody>
          <a:bodyPr vert="horz" wrap="square" lIns="0" tIns="12700" rIns="0" bIns="0" rtlCol="0">
            <a:spAutoFit/>
          </a:bodyPr>
          <a:lstStyle/>
          <a:p>
            <a:pPr marL="12700">
              <a:spcBef>
                <a:spcPts val="100"/>
              </a:spcBef>
            </a:pPr>
            <a:r>
              <a:rPr lang="fr-FR" b="1" dirty="0">
                <a:latin typeface="Arial" panose="020B0604020202020204" pitchFamily="34" charset="0"/>
                <a:cs typeface="Arial" panose="020B0604020202020204" pitchFamily="34" charset="0"/>
              </a:rPr>
              <a:t>EXTRAIT 4 - Partie 4 : LA CRISE</a:t>
            </a:r>
          </a:p>
          <a:p>
            <a:pPr marL="12700">
              <a:lnSpc>
                <a:spcPct val="100000"/>
              </a:lnSpc>
              <a:spcBef>
                <a:spcPts val="100"/>
              </a:spcBef>
            </a:pPr>
            <a:endParaRPr lang="fr-FR" sz="1200" b="1" dirty="0">
              <a:latin typeface="Arial" panose="020B0604020202020204" pitchFamily="34" charset="0"/>
              <a:cs typeface="Arial" panose="020B0604020202020204" pitchFamily="34" charset="0"/>
            </a:endParaRPr>
          </a:p>
          <a:p>
            <a:pPr marL="12700">
              <a:lnSpc>
                <a:spcPct val="100000"/>
              </a:lnSpc>
              <a:spcBef>
                <a:spcPts val="100"/>
              </a:spcBef>
            </a:pPr>
            <a:r>
              <a:rPr sz="1200" i="1" dirty="0">
                <a:latin typeface="Arial" panose="020B0604020202020204" pitchFamily="34" charset="0"/>
                <a:cs typeface="Arial" panose="020B0604020202020204" pitchFamily="34" charset="0"/>
              </a:rPr>
              <a:t>Wilhelm</a:t>
            </a:r>
            <a:r>
              <a:rPr sz="1200" i="1" spc="-20" dirty="0">
                <a:latin typeface="Arial" panose="020B0604020202020204" pitchFamily="34" charset="0"/>
                <a:cs typeface="Arial" panose="020B0604020202020204" pitchFamily="34" charset="0"/>
              </a:rPr>
              <a:t> </a:t>
            </a:r>
            <a:r>
              <a:rPr sz="1200" i="1" dirty="0" err="1">
                <a:latin typeface="Arial" panose="020B0604020202020204" pitchFamily="34" charset="0"/>
                <a:cs typeface="Arial" panose="020B0604020202020204" pitchFamily="34" charset="0"/>
              </a:rPr>
              <a:t>est</a:t>
            </a:r>
            <a:r>
              <a:rPr sz="1200" i="1" spc="-15"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fan</a:t>
            </a:r>
            <a:r>
              <a:rPr sz="1200" i="1" spc="-15"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de</a:t>
            </a:r>
            <a:r>
              <a:rPr sz="1200" i="1" spc="-15" dirty="0">
                <a:latin typeface="Arial" panose="020B0604020202020204" pitchFamily="34" charset="0"/>
                <a:cs typeface="Arial" panose="020B0604020202020204" pitchFamily="34" charset="0"/>
              </a:rPr>
              <a:t> </a:t>
            </a:r>
            <a:r>
              <a:rPr sz="1200" i="1" spc="-10" dirty="0">
                <a:latin typeface="Arial" panose="020B0604020202020204" pitchFamily="34" charset="0"/>
                <a:cs typeface="Arial" panose="020B0604020202020204" pitchFamily="34" charset="0"/>
              </a:rPr>
              <a:t>Titanic</a:t>
            </a:r>
            <a:endParaRPr lang="fr-FR" sz="1200" i="1" spc="-10" dirty="0">
              <a:latin typeface="Arial" panose="020B0604020202020204" pitchFamily="34" charset="0"/>
              <a:cs typeface="Arial" panose="020B0604020202020204" pitchFamily="34" charset="0"/>
            </a:endParaRPr>
          </a:p>
          <a:p>
            <a:pPr marL="12700">
              <a:lnSpc>
                <a:spcPct val="100000"/>
              </a:lnSpc>
              <a:spcBef>
                <a:spcPts val="100"/>
              </a:spcBef>
            </a:pPr>
            <a:endParaRPr sz="1200" dirty="0">
              <a:latin typeface="Arial" panose="020B0604020202020204" pitchFamily="34" charset="0"/>
              <a:cs typeface="Arial" panose="020B0604020202020204" pitchFamily="34" charset="0"/>
            </a:endParaRPr>
          </a:p>
          <a:p>
            <a:pPr marL="12700" marR="1633855">
              <a:lnSpc>
                <a:spcPct val="110200"/>
              </a:lnSpc>
            </a:pPr>
            <a:r>
              <a:rPr sz="1200" dirty="0">
                <a:latin typeface="Arial" panose="020B0604020202020204" pitchFamily="34" charset="0"/>
                <a:cs typeface="Arial" panose="020B0604020202020204" pitchFamily="34" charset="0"/>
              </a:rPr>
              <a:t>WILHELM. </a:t>
            </a:r>
            <a:r>
              <a:rPr sz="1200" dirty="0" err="1">
                <a:latin typeface="Arial" panose="020B0604020202020204" pitchFamily="34" charset="0"/>
                <a:cs typeface="Arial" panose="020B0604020202020204" pitchFamily="34" charset="0"/>
              </a:rPr>
              <a:t>Depuis</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combien</a:t>
            </a:r>
            <a:r>
              <a:rPr sz="1200" dirty="0">
                <a:latin typeface="Arial" panose="020B0604020202020204" pitchFamily="34" charset="0"/>
                <a:cs typeface="Arial" panose="020B0604020202020204" pitchFamily="34" charset="0"/>
              </a:rPr>
              <a:t> de temps on se </a:t>
            </a:r>
            <a:r>
              <a:rPr sz="1200" dirty="0" err="1">
                <a:latin typeface="Arial" panose="020B0604020202020204" pitchFamily="34" charset="0"/>
                <a:cs typeface="Arial" panose="020B0604020202020204" pitchFamily="34" charset="0"/>
              </a:rPr>
              <a:t>connait</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Murph</a:t>
            </a:r>
            <a:r>
              <a:rPr sz="1200" dirty="0">
                <a:latin typeface="Arial" panose="020B0604020202020204" pitchFamily="34" charset="0"/>
                <a:cs typeface="Arial" panose="020B0604020202020204" pitchFamily="34" charset="0"/>
              </a:rPr>
              <a:t> </a:t>
            </a:r>
            <a:r>
              <a:rPr sz="1200" spc="-50" dirty="0">
                <a:latin typeface="Arial" panose="020B0604020202020204" pitchFamily="34" charset="0"/>
                <a:cs typeface="Arial" panose="020B0604020202020204" pitchFamily="34" charset="0"/>
              </a:rPr>
              <a:t>? </a:t>
            </a:r>
            <a:r>
              <a:rPr sz="1200" spc="-20" dirty="0">
                <a:latin typeface="Arial" panose="020B0604020202020204" pitchFamily="34" charset="0"/>
                <a:cs typeface="Arial" panose="020B0604020202020204" pitchFamily="34" charset="0"/>
              </a:rPr>
              <a:t>MURPHY.</a:t>
            </a:r>
            <a:r>
              <a:rPr sz="1200" spc="-1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Depuis</a:t>
            </a:r>
            <a:r>
              <a:rPr sz="1200" spc="-1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longtemps</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Wil,</a:t>
            </a:r>
            <a:r>
              <a:rPr sz="1200" spc="-10"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longtemps</a:t>
            </a:r>
            <a:r>
              <a:rPr sz="1200" spc="-1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marR="3049270">
              <a:lnSpc>
                <a:spcPct val="110200"/>
              </a:lnSpc>
            </a:pPr>
            <a:r>
              <a:rPr sz="1200" dirty="0">
                <a:latin typeface="Arial" panose="020B0604020202020204" pitchFamily="34" charset="0"/>
                <a:cs typeface="Arial" panose="020B0604020202020204" pitchFamily="34" charset="0"/>
              </a:rPr>
              <a:t>WILHELM. Comment </a:t>
            </a:r>
            <a:r>
              <a:rPr sz="1200" dirty="0" err="1">
                <a:latin typeface="Arial" panose="020B0604020202020204" pitchFamily="34" charset="0"/>
                <a:cs typeface="Arial" panose="020B0604020202020204" pitchFamily="34" charset="0"/>
              </a:rPr>
              <a:t>tu</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m’appellerais</a:t>
            </a:r>
            <a:r>
              <a:rPr sz="1200" dirty="0">
                <a:latin typeface="Arial" panose="020B0604020202020204" pitchFamily="34" charset="0"/>
                <a:cs typeface="Arial" panose="020B0604020202020204" pitchFamily="34" charset="0"/>
              </a:rPr>
              <a:t> </a:t>
            </a:r>
            <a:r>
              <a:rPr sz="1200" spc="-50" dirty="0">
                <a:latin typeface="Arial" panose="020B0604020202020204" pitchFamily="34" charset="0"/>
                <a:cs typeface="Arial" panose="020B0604020202020204" pitchFamily="34" charset="0"/>
              </a:rPr>
              <a:t>? </a:t>
            </a:r>
            <a:r>
              <a:rPr sz="1200" spc="-20" dirty="0">
                <a:latin typeface="Arial" panose="020B0604020202020204" pitchFamily="34" charset="0"/>
                <a:cs typeface="Arial" panose="020B0604020202020204" pitchFamily="34" charset="0"/>
              </a:rPr>
              <a:t>MURPHY.</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Comment</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ça</a:t>
            </a:r>
            <a:r>
              <a:rPr sz="1200" spc="-10" dirty="0">
                <a:latin typeface="Arial" panose="020B0604020202020204" pitchFamily="34" charset="0"/>
                <a:cs typeface="Arial" panose="020B0604020202020204" pitchFamily="34" charset="0"/>
              </a:rPr>
              <a:t> </a:t>
            </a:r>
            <a:r>
              <a:rPr sz="1200" spc="-5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a:lnSpc>
                <a:spcPct val="100000"/>
              </a:lnSpc>
              <a:spcBef>
                <a:spcPts val="145"/>
              </a:spcBef>
            </a:pPr>
            <a:r>
              <a:rPr sz="1200" dirty="0">
                <a:latin typeface="Arial" panose="020B0604020202020204" pitchFamily="34" charset="0"/>
                <a:cs typeface="Arial" panose="020B0604020202020204" pitchFamily="34" charset="0"/>
              </a:rPr>
              <a:t>WILHELM.</a:t>
            </a:r>
            <a:r>
              <a:rPr sz="1200" spc="-15" dirty="0">
                <a:latin typeface="Arial" panose="020B0604020202020204" pitchFamily="34" charset="0"/>
                <a:cs typeface="Arial" panose="020B0604020202020204" pitchFamily="34" charset="0"/>
              </a:rPr>
              <a:t> </a:t>
            </a:r>
            <a:r>
              <a:rPr sz="1200" spc="-35" dirty="0">
                <a:latin typeface="Arial" panose="020B0604020202020204" pitchFamily="34" charset="0"/>
                <a:cs typeface="Arial" panose="020B0604020202020204" pitchFamily="34" charset="0"/>
              </a:rPr>
              <a:t>Ton</a:t>
            </a:r>
            <a:r>
              <a:rPr sz="1200" spc="-1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ami</a:t>
            </a:r>
            <a:r>
              <a:rPr sz="1200" spc="-15" dirty="0">
                <a:latin typeface="Arial" panose="020B0604020202020204" pitchFamily="34" charset="0"/>
                <a:cs typeface="Arial" panose="020B0604020202020204" pitchFamily="34" charset="0"/>
              </a:rPr>
              <a:t> </a:t>
            </a:r>
            <a:r>
              <a:rPr sz="1200" spc="-5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marR="186690">
              <a:lnSpc>
                <a:spcPct val="110200"/>
              </a:lnSpc>
            </a:pPr>
            <a:r>
              <a:rPr sz="1200" spc="-20" dirty="0">
                <a:latin typeface="Arial" panose="020B0604020202020204" pitchFamily="34" charset="0"/>
                <a:cs typeface="Arial" panose="020B0604020202020204" pitchFamily="34" charset="0"/>
              </a:rPr>
              <a:t>MURPHY.</a:t>
            </a:r>
            <a:r>
              <a:rPr sz="1200" spc="-1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Mais</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bien</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sûr</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Wil</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Tu</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es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mon</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ami</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je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suis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ton</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ami</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Nous</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sommes</a:t>
            </a:r>
            <a:r>
              <a:rPr sz="1200" spc="-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amis</a:t>
            </a:r>
            <a:r>
              <a:rPr sz="1200" spc="-10" dirty="0">
                <a:latin typeface="Arial" panose="020B0604020202020204" pitchFamily="34" charset="0"/>
                <a:cs typeface="Arial" panose="020B0604020202020204" pitchFamily="34" charset="0"/>
              </a:rPr>
              <a:t>. </a:t>
            </a:r>
            <a:endParaRPr lang="fr-FR" sz="1200" spc="-10" dirty="0">
              <a:latin typeface="Arial" panose="020B0604020202020204" pitchFamily="34" charset="0"/>
              <a:cs typeface="Arial" panose="020B0604020202020204" pitchFamily="34" charset="0"/>
            </a:endParaRPr>
          </a:p>
          <a:p>
            <a:pPr marL="12700" marR="186690">
              <a:lnSpc>
                <a:spcPct val="110200"/>
              </a:lnSpc>
            </a:pPr>
            <a:r>
              <a:rPr sz="1200" dirty="0">
                <a:latin typeface="Arial" panose="020B0604020202020204" pitchFamily="34" charset="0"/>
                <a:cs typeface="Arial" panose="020B0604020202020204" pitchFamily="34" charset="0"/>
              </a:rPr>
              <a:t>WILHELM.</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Tu</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dirais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que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tu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tendresse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pour</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a:t>
            </a:r>
            <a:endParaRPr lang="fr-FR" sz="1200" dirty="0">
              <a:latin typeface="Arial" panose="020B0604020202020204" pitchFamily="34" charset="0"/>
              <a:cs typeface="Arial" panose="020B0604020202020204" pitchFamily="34" charset="0"/>
            </a:endParaRPr>
          </a:p>
          <a:p>
            <a:pPr marL="12700" marR="186690">
              <a:lnSpc>
                <a:spcPct val="110200"/>
              </a:lnSpc>
            </a:pPr>
            <a:r>
              <a:rPr sz="1200" dirty="0">
                <a:latin typeface="Arial" panose="020B0604020202020204" pitchFamily="34" charset="0"/>
                <a:cs typeface="Arial" panose="020B0604020202020204" pitchFamily="34" charset="0"/>
              </a:rPr>
              <a:t>oi</a:t>
            </a:r>
            <a:r>
              <a:rPr sz="1200" spc="-5" dirty="0">
                <a:latin typeface="Arial" panose="020B0604020202020204" pitchFamily="34" charset="0"/>
                <a:cs typeface="Arial" panose="020B0604020202020204" pitchFamily="34" charset="0"/>
              </a:rPr>
              <a:t> </a:t>
            </a:r>
            <a:r>
              <a:rPr sz="1200" spc="-5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marR="2230120">
              <a:lnSpc>
                <a:spcPct val="110200"/>
              </a:lnSpc>
            </a:pPr>
            <a:r>
              <a:rPr sz="1200" spc="-20" dirty="0">
                <a:latin typeface="Arial" panose="020B0604020202020204" pitchFamily="34" charset="0"/>
                <a:cs typeface="Arial" panose="020B0604020202020204" pitchFamily="34" charset="0"/>
              </a:rPr>
              <a:t>MURPHY.</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Mais</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oui</a:t>
            </a:r>
            <a:r>
              <a:rPr sz="1200" dirty="0">
                <a:latin typeface="Arial" panose="020B0604020202020204" pitchFamily="34" charset="0"/>
                <a:cs typeface="Arial" panose="020B0604020202020204" pitchFamily="34" charset="0"/>
              </a:rPr>
              <a:t> Wil,</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j’ai</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la</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tendresse</a:t>
            </a:r>
            <a:r>
              <a:rPr sz="1200" dirty="0">
                <a:latin typeface="Arial" panose="020B0604020202020204" pitchFamily="34" charset="0"/>
                <a:cs typeface="Arial" panose="020B0604020202020204" pitchFamily="34" charset="0"/>
              </a:rPr>
              <a:t> pour</a:t>
            </a:r>
            <a:r>
              <a:rPr sz="1200" spc="-5" dirty="0">
                <a:latin typeface="Arial" panose="020B0604020202020204" pitchFamily="34" charset="0"/>
                <a:cs typeface="Arial" panose="020B0604020202020204" pitchFamily="34" charset="0"/>
              </a:rPr>
              <a:t> </a:t>
            </a:r>
            <a:r>
              <a:rPr sz="1200" spc="-20" dirty="0" err="1">
                <a:latin typeface="Arial" panose="020B0604020202020204" pitchFamily="34" charset="0"/>
                <a:cs typeface="Arial" panose="020B0604020202020204" pitchFamily="34" charset="0"/>
              </a:rPr>
              <a:t>toi</a:t>
            </a:r>
            <a:r>
              <a:rPr sz="1200" spc="-2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WILHELM.</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a:t>
            </a:r>
            <a:r>
              <a:rPr sz="1200" dirty="0" err="1">
                <a:latin typeface="Arial" panose="020B0604020202020204" pitchFamily="34" charset="0"/>
                <a:cs typeface="Arial" panose="020B0604020202020204" pitchFamily="34" charset="0"/>
              </a:rPr>
              <a:t>l’amour</a:t>
            </a:r>
            <a:r>
              <a:rPr sz="1200" spc="-5" dirty="0">
                <a:latin typeface="Arial" panose="020B0604020202020204" pitchFamily="34" charset="0"/>
                <a:cs typeface="Arial" panose="020B0604020202020204" pitchFamily="34" charset="0"/>
              </a:rPr>
              <a:t> </a:t>
            </a:r>
            <a:r>
              <a:rPr sz="1200" spc="-5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marR="1645920">
              <a:lnSpc>
                <a:spcPct val="110200"/>
              </a:lnSpc>
            </a:pPr>
            <a:r>
              <a:rPr sz="1200" spc="-20" dirty="0">
                <a:latin typeface="Arial" panose="020B0604020202020204" pitchFamily="34" charset="0"/>
                <a:cs typeface="Arial" panose="020B0604020202020204" pitchFamily="34" charset="0"/>
              </a:rPr>
              <a:t>MURPHY.</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l’amour</a:t>
            </a:r>
            <a:r>
              <a:rPr sz="1200" dirty="0">
                <a:latin typeface="Arial" panose="020B0604020202020204" pitchFamily="34" charset="0"/>
                <a:cs typeface="Arial" panose="020B0604020202020204" pitchFamily="34" charset="0"/>
              </a:rPr>
              <a:t> ?</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Mais</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oui</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WIl</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j’ai</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a:t>
            </a:r>
            <a:r>
              <a:rPr sz="1200" dirty="0" err="1">
                <a:latin typeface="Arial" panose="020B0604020202020204" pitchFamily="34" charset="0"/>
                <a:cs typeface="Arial" panose="020B0604020202020204" pitchFamily="34" charset="0"/>
              </a:rPr>
              <a:t>l’amour</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pour </a:t>
            </a:r>
            <a:r>
              <a:rPr sz="1200" spc="-20" dirty="0" err="1">
                <a:latin typeface="Arial" panose="020B0604020202020204" pitchFamily="34" charset="0"/>
                <a:cs typeface="Arial" panose="020B0604020202020204" pitchFamily="34" charset="0"/>
              </a:rPr>
              <a:t>toi</a:t>
            </a:r>
            <a:r>
              <a:rPr sz="1200" spc="-20" dirty="0">
                <a:latin typeface="Arial" panose="020B0604020202020204" pitchFamily="34" charset="0"/>
                <a:cs typeface="Arial" panose="020B0604020202020204" pitchFamily="34" charset="0"/>
              </a:rPr>
              <a:t>. </a:t>
            </a:r>
            <a:endParaRPr lang="fr-FR" sz="1200" spc="-20" dirty="0">
              <a:latin typeface="Arial" panose="020B0604020202020204" pitchFamily="34" charset="0"/>
              <a:cs typeface="Arial" panose="020B0604020202020204" pitchFamily="34" charset="0"/>
            </a:endParaRPr>
          </a:p>
          <a:p>
            <a:pPr marL="12700" marR="1645920">
              <a:lnSpc>
                <a:spcPct val="110200"/>
              </a:lnSpc>
            </a:pPr>
            <a:r>
              <a:rPr sz="1200" dirty="0">
                <a:latin typeface="Arial" panose="020B0604020202020204" pitchFamily="34" charset="0"/>
                <a:cs typeface="Arial" panose="020B0604020202020204" pitchFamily="34" charset="0"/>
              </a:rPr>
              <a:t>WILHELM. Je </a:t>
            </a:r>
            <a:r>
              <a:rPr sz="1200" dirty="0" err="1">
                <a:latin typeface="Arial" panose="020B0604020202020204" pitchFamily="34" charset="0"/>
                <a:cs typeface="Arial" panose="020B0604020202020204" pitchFamily="34" charset="0"/>
              </a:rPr>
              <a:t>t’aime</a:t>
            </a:r>
            <a:r>
              <a:rPr sz="1200"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Murph</a:t>
            </a:r>
            <a:r>
              <a:rPr sz="1200" spc="-1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a:lnSpc>
                <a:spcPct val="100000"/>
              </a:lnSpc>
              <a:spcBef>
                <a:spcPts val="150"/>
              </a:spcBef>
            </a:pPr>
            <a:r>
              <a:rPr sz="1200" spc="-20" dirty="0">
                <a:latin typeface="Arial" panose="020B0604020202020204" pitchFamily="34" charset="0"/>
                <a:cs typeface="Arial" panose="020B0604020202020204" pitchFamily="34" charset="0"/>
              </a:rPr>
              <a:t>MURPHY.</a:t>
            </a:r>
            <a:r>
              <a:rPr sz="1200" spc="-1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Moi</a:t>
            </a:r>
            <a:r>
              <a:rPr sz="1200" spc="-1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aussi</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Wil,</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je</a:t>
            </a:r>
            <a:r>
              <a:rPr sz="1200" spc="-10"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t’aime</a:t>
            </a:r>
            <a:r>
              <a:rPr sz="1200" spc="-1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a:lnSpc>
                <a:spcPct val="100000"/>
              </a:lnSpc>
              <a:spcBef>
                <a:spcPts val="145"/>
              </a:spcBef>
            </a:pPr>
            <a:r>
              <a:rPr sz="1200" i="1" dirty="0">
                <a:latin typeface="Arial" panose="020B0604020202020204" pitchFamily="34" charset="0"/>
                <a:cs typeface="Arial" panose="020B0604020202020204" pitchFamily="34" charset="0"/>
              </a:rPr>
              <a:t>Un </a:t>
            </a:r>
            <a:r>
              <a:rPr sz="1200" i="1" spc="-10" dirty="0">
                <a:latin typeface="Arial" panose="020B0604020202020204" pitchFamily="34" charset="0"/>
                <a:cs typeface="Arial" panose="020B0604020202020204" pitchFamily="34" charset="0"/>
              </a:rPr>
              <a:t>temps.</a:t>
            </a:r>
            <a:endParaRPr sz="1200" dirty="0">
              <a:latin typeface="Arial" panose="020B0604020202020204" pitchFamily="34" charset="0"/>
              <a:cs typeface="Arial" panose="020B0604020202020204" pitchFamily="34" charset="0"/>
            </a:endParaRPr>
          </a:p>
          <a:p>
            <a:pPr marL="12700" marR="329565">
              <a:lnSpc>
                <a:spcPct val="110200"/>
              </a:lnSpc>
            </a:pPr>
            <a:r>
              <a:rPr sz="1200" dirty="0">
                <a:latin typeface="Arial" panose="020B0604020202020204" pitchFamily="34" charset="0"/>
                <a:cs typeface="Arial" panose="020B0604020202020204" pitchFamily="34" charset="0"/>
              </a:rPr>
              <a:t>WILHELM. </a:t>
            </a:r>
            <a:r>
              <a:rPr sz="1200" dirty="0" err="1">
                <a:latin typeface="Arial" panose="020B0604020202020204" pitchFamily="34" charset="0"/>
                <a:cs typeface="Arial" panose="020B0604020202020204" pitchFamily="34" charset="0"/>
              </a:rPr>
              <a:t>J’ai</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envie</a:t>
            </a:r>
            <a:r>
              <a:rPr sz="1200" dirty="0">
                <a:latin typeface="Arial" panose="020B0604020202020204" pitchFamily="34" charset="0"/>
                <a:cs typeface="Arial" panose="020B0604020202020204" pitchFamily="34" charset="0"/>
              </a:rPr>
              <a:t> que </a:t>
            </a:r>
            <a:r>
              <a:rPr sz="1200" dirty="0" err="1">
                <a:latin typeface="Arial" panose="020B0604020202020204" pitchFamily="34" charset="0"/>
                <a:cs typeface="Arial" panose="020B0604020202020204" pitchFamily="34" charset="0"/>
              </a:rPr>
              <a:t>tu</a:t>
            </a:r>
            <a:r>
              <a:rPr sz="1200" dirty="0">
                <a:latin typeface="Arial" panose="020B0604020202020204" pitchFamily="34" charset="0"/>
                <a:cs typeface="Arial" panose="020B0604020202020204" pitchFamily="34" charset="0"/>
              </a:rPr>
              <a:t> me </a:t>
            </a:r>
            <a:r>
              <a:rPr sz="1200" dirty="0" err="1">
                <a:latin typeface="Arial" panose="020B0604020202020204" pitchFamily="34" charset="0"/>
                <a:cs typeface="Arial" panose="020B0604020202020204" pitchFamily="34" charset="0"/>
              </a:rPr>
              <a:t>vois</a:t>
            </a:r>
            <a:r>
              <a:rPr sz="1200" dirty="0">
                <a:latin typeface="Arial" panose="020B0604020202020204" pitchFamily="34" charset="0"/>
                <a:cs typeface="Arial" panose="020B0604020202020204" pitchFamily="34" charset="0"/>
              </a:rPr>
              <a:t> nu </a:t>
            </a:r>
            <a:r>
              <a:rPr sz="1200" dirty="0" err="1">
                <a:latin typeface="Arial" panose="020B0604020202020204" pitchFamily="34" charset="0"/>
                <a:cs typeface="Arial" panose="020B0604020202020204" pitchFamily="34" charset="0"/>
              </a:rPr>
              <a:t>Murph</a:t>
            </a:r>
            <a:r>
              <a:rPr sz="1200" dirty="0">
                <a:latin typeface="Arial" panose="020B0604020202020204" pitchFamily="34" charset="0"/>
                <a:cs typeface="Arial" panose="020B0604020202020204" pitchFamily="34" charset="0"/>
              </a:rPr>
              <a:t>. Je </a:t>
            </a:r>
            <a:r>
              <a:rPr sz="1200" dirty="0" err="1">
                <a:latin typeface="Arial" panose="020B0604020202020204" pitchFamily="34" charset="0"/>
                <a:cs typeface="Arial" panose="020B0604020202020204" pitchFamily="34" charset="0"/>
              </a:rPr>
              <a:t>peux</a:t>
            </a:r>
            <a:r>
              <a:rPr sz="1200" dirty="0">
                <a:latin typeface="Arial" panose="020B0604020202020204" pitchFamily="34" charset="0"/>
                <a:cs typeface="Arial" panose="020B0604020202020204" pitchFamily="34" charset="0"/>
              </a:rPr>
              <a:t> me </a:t>
            </a:r>
            <a:r>
              <a:rPr sz="1200" dirty="0" err="1">
                <a:latin typeface="Arial" panose="020B0604020202020204" pitchFamily="34" charset="0"/>
                <a:cs typeface="Arial" panose="020B0604020202020204" pitchFamily="34" charset="0"/>
              </a:rPr>
              <a:t>mettre</a:t>
            </a:r>
            <a:r>
              <a:rPr sz="1200" dirty="0">
                <a:latin typeface="Arial" panose="020B0604020202020204" pitchFamily="34" charset="0"/>
                <a:cs typeface="Arial" panose="020B0604020202020204" pitchFamily="34" charset="0"/>
              </a:rPr>
              <a:t> nu </a:t>
            </a:r>
            <a:r>
              <a:rPr sz="1200" dirty="0" err="1">
                <a:latin typeface="Arial" panose="020B0604020202020204" pitchFamily="34" charset="0"/>
                <a:cs typeface="Arial" panose="020B0604020202020204" pitchFamily="34" charset="0"/>
              </a:rPr>
              <a:t>devant</a:t>
            </a:r>
            <a:r>
              <a:rPr sz="1200" dirty="0">
                <a:latin typeface="Arial" panose="020B0604020202020204" pitchFamily="34" charset="0"/>
                <a:cs typeface="Arial" panose="020B0604020202020204" pitchFamily="34" charset="0"/>
              </a:rPr>
              <a:t> </a:t>
            </a:r>
            <a:r>
              <a:rPr sz="1200" spc="-25" dirty="0" err="1">
                <a:latin typeface="Arial" panose="020B0604020202020204" pitchFamily="34" charset="0"/>
                <a:cs typeface="Arial" panose="020B0604020202020204" pitchFamily="34" charset="0"/>
              </a:rPr>
              <a:t>toi</a:t>
            </a:r>
            <a:r>
              <a:rPr sz="1200" spc="-2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Murp</a:t>
            </a:r>
            <a:r>
              <a:rPr lang="fr-FR" sz="1200" dirty="0">
                <a:latin typeface="Arial" panose="020B0604020202020204" pitchFamily="34" charset="0"/>
                <a:cs typeface="Arial" panose="020B0604020202020204" pitchFamily="34" charset="0"/>
              </a:rPr>
              <a:t>h?</a:t>
            </a:r>
            <a:endParaRPr sz="1200" dirty="0">
              <a:latin typeface="Arial" panose="020B0604020202020204" pitchFamily="34" charset="0"/>
              <a:cs typeface="Arial" panose="020B0604020202020204" pitchFamily="34" charset="0"/>
            </a:endParaRPr>
          </a:p>
          <a:p>
            <a:pPr marL="12700">
              <a:lnSpc>
                <a:spcPct val="100000"/>
              </a:lnSpc>
              <a:spcBef>
                <a:spcPts val="145"/>
              </a:spcBef>
            </a:pPr>
            <a:r>
              <a:rPr sz="1200" spc="-20" dirty="0">
                <a:latin typeface="Arial" panose="020B0604020202020204" pitchFamily="34" charset="0"/>
                <a:cs typeface="Arial" panose="020B0604020202020204" pitchFamily="34" charset="0"/>
              </a:rPr>
              <a:t>MURPHY.</a:t>
            </a:r>
            <a:r>
              <a:rPr sz="1200" spc="-1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D’accord</a:t>
            </a:r>
            <a:r>
              <a:rPr sz="1200" spc="-1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Wil,</a:t>
            </a:r>
            <a:r>
              <a:rPr sz="1200" spc="-1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d’accord</a:t>
            </a:r>
            <a:r>
              <a:rPr sz="1200" spc="-1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a:lnSpc>
                <a:spcPct val="100000"/>
              </a:lnSpc>
              <a:spcBef>
                <a:spcPts val="150"/>
              </a:spcBef>
            </a:pPr>
            <a:r>
              <a:rPr sz="1200" i="1" dirty="0">
                <a:latin typeface="Arial" panose="020B0604020202020204" pitchFamily="34" charset="0"/>
                <a:cs typeface="Arial" panose="020B0604020202020204" pitchFamily="34" charset="0"/>
              </a:rPr>
              <a:t>Wilhelm</a:t>
            </a:r>
            <a:r>
              <a:rPr sz="1200" i="1" spc="-15"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se</a:t>
            </a:r>
            <a:r>
              <a:rPr sz="1200" i="1" spc="-15" dirty="0">
                <a:latin typeface="Arial" panose="020B0604020202020204" pitchFamily="34" charset="0"/>
                <a:cs typeface="Arial" panose="020B0604020202020204" pitchFamily="34" charset="0"/>
              </a:rPr>
              <a:t> </a:t>
            </a:r>
            <a:r>
              <a:rPr sz="1200" i="1" spc="-10" dirty="0" err="1">
                <a:latin typeface="Arial" panose="020B0604020202020204" pitchFamily="34" charset="0"/>
                <a:cs typeface="Arial" panose="020B0604020202020204" pitchFamily="34" charset="0"/>
              </a:rPr>
              <a:t>déshabille</a:t>
            </a:r>
            <a:r>
              <a:rPr sz="1200" i="1" spc="-1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marR="5080">
              <a:lnSpc>
                <a:spcPct val="110200"/>
              </a:lnSpc>
            </a:pPr>
            <a:r>
              <a:rPr sz="1200" dirty="0">
                <a:latin typeface="Arial" panose="020B0604020202020204" pitchFamily="34" charset="0"/>
                <a:cs typeface="Arial" panose="020B0604020202020204" pitchFamily="34" charset="0"/>
              </a:rPr>
              <a:t>WILHELM.</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Tu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sais,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 </a:t>
            </a:r>
            <a:r>
              <a:rPr sz="1200" dirty="0" err="1">
                <a:latin typeface="Arial" panose="020B0604020202020204" pitchFamily="34" charset="0"/>
                <a:cs typeface="Arial" panose="020B0604020202020204" pitchFamily="34" charset="0"/>
              </a:rPr>
              <a:t>dernière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fois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que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quelqu’un</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m’a</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nu,</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c’était</a:t>
            </a:r>
            <a:r>
              <a:rPr sz="1200" dirty="0">
                <a:latin typeface="Arial" panose="020B0604020202020204" pitchFamily="34" charset="0"/>
                <a:cs typeface="Arial" panose="020B0604020202020204" pitchFamily="34" charset="0"/>
              </a:rPr>
              <a:t> pas</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pareil</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c’était</a:t>
            </a:r>
            <a:r>
              <a:rPr sz="1200" spc="-1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tu</a:t>
            </a:r>
            <a:r>
              <a:rPr sz="1200" dirty="0">
                <a:latin typeface="Arial" panose="020B0604020202020204" pitchFamily="34" charset="0"/>
                <a:cs typeface="Arial" panose="020B0604020202020204" pitchFamily="34" charset="0"/>
              </a:rPr>
              <a:t> sais, </a:t>
            </a:r>
            <a:r>
              <a:rPr sz="1200" dirty="0" err="1">
                <a:latin typeface="Arial" panose="020B0604020202020204" pitchFamily="34" charset="0"/>
                <a:cs typeface="Arial" panose="020B0604020202020204" pitchFamily="34" charset="0"/>
              </a:rPr>
              <a:t>dans</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ce</a:t>
            </a:r>
            <a:r>
              <a:rPr sz="1200" dirty="0">
                <a:latin typeface="Arial" panose="020B0604020202020204" pitchFamily="34" charset="0"/>
                <a:cs typeface="Arial" panose="020B0604020202020204" pitchFamily="34" charset="0"/>
              </a:rPr>
              <a:t> voyage </a:t>
            </a:r>
            <a:r>
              <a:rPr sz="1200" dirty="0" err="1">
                <a:latin typeface="Arial" panose="020B0604020202020204" pitchFamily="34" charset="0"/>
                <a:cs typeface="Arial" panose="020B0604020202020204" pitchFamily="34" charset="0"/>
              </a:rPr>
              <a:t>dans</a:t>
            </a:r>
            <a:r>
              <a:rPr sz="1200" dirty="0">
                <a:latin typeface="Arial" panose="020B0604020202020204" pitchFamily="34" charset="0"/>
                <a:cs typeface="Arial" panose="020B0604020202020204" pitchFamily="34" charset="0"/>
              </a:rPr>
              <a:t> le </a:t>
            </a:r>
            <a:r>
              <a:rPr sz="1200" dirty="0" err="1">
                <a:latin typeface="Arial" panose="020B0604020202020204" pitchFamily="34" charset="0"/>
                <a:cs typeface="Arial" panose="020B0604020202020204" pitchFamily="34" charset="0"/>
              </a:rPr>
              <a:t>sud</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quand</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quelqu’un</a:t>
            </a:r>
            <a:r>
              <a:rPr sz="1200" dirty="0">
                <a:latin typeface="Arial" panose="020B0604020202020204" pitchFamily="34" charset="0"/>
                <a:cs typeface="Arial" panose="020B0604020202020204" pitchFamily="34" charset="0"/>
              </a:rPr>
              <a:t> à la piscine a </a:t>
            </a:r>
            <a:r>
              <a:rPr sz="1200" dirty="0" err="1">
                <a:latin typeface="Arial" panose="020B0604020202020204" pitchFamily="34" charset="0"/>
                <a:cs typeface="Arial" panose="020B0604020202020204" pitchFamily="34" charset="0"/>
              </a:rPr>
              <a:t>ouvert</a:t>
            </a:r>
            <a:r>
              <a:rPr sz="1200" dirty="0">
                <a:latin typeface="Arial" panose="020B0604020202020204" pitchFamily="34" charset="0"/>
                <a:cs typeface="Arial" panose="020B0604020202020204" pitchFamily="34" charset="0"/>
              </a:rPr>
              <a:t> la </a:t>
            </a:r>
            <a:r>
              <a:rPr sz="1200" spc="-10" dirty="0" err="1">
                <a:latin typeface="Arial" panose="020B0604020202020204" pitchFamily="34" charset="0"/>
                <a:cs typeface="Arial" panose="020B0604020202020204" pitchFamily="34" charset="0"/>
              </a:rPr>
              <a:t>porte</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 ma </a:t>
            </a:r>
            <a:r>
              <a:rPr sz="1200" dirty="0" err="1">
                <a:latin typeface="Arial" panose="020B0604020202020204" pitchFamily="34" charset="0"/>
                <a:cs typeface="Arial" panose="020B0604020202020204" pitchFamily="34" charset="0"/>
              </a:rPr>
              <a:t>cabine</a:t>
            </a:r>
            <a:r>
              <a:rPr sz="1200" dirty="0">
                <a:latin typeface="Arial" panose="020B0604020202020204" pitchFamily="34" charset="0"/>
                <a:cs typeface="Arial" panose="020B0604020202020204" pitchFamily="34" charset="0"/>
              </a:rPr>
              <a:t> sans </a:t>
            </a:r>
            <a:r>
              <a:rPr sz="1200" dirty="0" err="1">
                <a:latin typeface="Arial" panose="020B0604020202020204" pitchFamily="34" charset="0"/>
                <a:cs typeface="Arial" panose="020B0604020202020204" pitchFamily="34" charset="0"/>
              </a:rPr>
              <a:t>voir</a:t>
            </a:r>
            <a:r>
              <a:rPr sz="1200" dirty="0">
                <a:latin typeface="Arial" panose="020B0604020202020204" pitchFamily="34" charset="0"/>
                <a:cs typeface="Arial" panose="020B0604020202020204" pitchFamily="34" charset="0"/>
              </a:rPr>
              <a:t> que </a:t>
            </a:r>
            <a:r>
              <a:rPr sz="1200" dirty="0" err="1">
                <a:latin typeface="Arial" panose="020B0604020202020204" pitchFamily="34" charset="0"/>
                <a:cs typeface="Arial" panose="020B0604020202020204" pitchFamily="34" charset="0"/>
              </a:rPr>
              <a:t>j’étais</a:t>
            </a:r>
            <a:r>
              <a:rPr sz="1200" dirty="0">
                <a:latin typeface="Arial" panose="020B0604020202020204" pitchFamily="34" charset="0"/>
                <a:cs typeface="Arial" panose="020B0604020202020204" pitchFamily="34" charset="0"/>
              </a:rPr>
              <a:t> dedans </a:t>
            </a:r>
            <a:r>
              <a:rPr sz="1200" dirty="0" err="1">
                <a:latin typeface="Arial" panose="020B0604020202020204" pitchFamily="34" charset="0"/>
                <a:cs typeface="Arial" panose="020B0604020202020204" pitchFamily="34" charset="0"/>
              </a:rPr>
              <a:t>alors</a:t>
            </a:r>
            <a:r>
              <a:rPr sz="1200" dirty="0">
                <a:latin typeface="Arial" panose="020B0604020202020204" pitchFamily="34" charset="0"/>
                <a:cs typeface="Arial" panose="020B0604020202020204" pitchFamily="34" charset="0"/>
              </a:rPr>
              <a:t> que je me </a:t>
            </a:r>
            <a:r>
              <a:rPr sz="1200" spc="-10" dirty="0" err="1">
                <a:latin typeface="Arial" panose="020B0604020202020204" pitchFamily="34" charset="0"/>
                <a:cs typeface="Arial" panose="020B0604020202020204" pitchFamily="34" charset="0"/>
              </a:rPr>
              <a:t>changeais</a:t>
            </a:r>
            <a:r>
              <a:rPr sz="1200" spc="-1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12700" marR="2661920">
              <a:lnSpc>
                <a:spcPct val="110200"/>
              </a:lnSpc>
            </a:pPr>
            <a:r>
              <a:rPr sz="1200" spc="-20" dirty="0">
                <a:latin typeface="Arial" panose="020B0604020202020204" pitchFamily="34" charset="0"/>
                <a:cs typeface="Arial" panose="020B0604020202020204" pitchFamily="34" charset="0"/>
              </a:rPr>
              <a:t>MURPHY.</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Quand</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tu</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étais</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parti</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voir</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ta </a:t>
            </a:r>
            <a:r>
              <a:rPr sz="1200" dirty="0" err="1">
                <a:latin typeface="Arial" panose="020B0604020202020204" pitchFamily="34" charset="0"/>
                <a:cs typeface="Arial" panose="020B0604020202020204" pitchFamily="34" charset="0"/>
              </a:rPr>
              <a:t>soeur</a:t>
            </a:r>
            <a:r>
              <a:rPr sz="1200" spc="-5" dirty="0">
                <a:latin typeface="Arial" panose="020B0604020202020204" pitchFamily="34" charset="0"/>
                <a:cs typeface="Arial" panose="020B0604020202020204" pitchFamily="34" charset="0"/>
              </a:rPr>
              <a:t> </a:t>
            </a:r>
            <a:r>
              <a:rPr sz="1200" spc="-50" dirty="0">
                <a:latin typeface="Arial" panose="020B0604020202020204" pitchFamily="34" charset="0"/>
                <a:cs typeface="Arial" panose="020B0604020202020204" pitchFamily="34" charset="0"/>
              </a:rPr>
              <a:t>?</a:t>
            </a:r>
            <a:endParaRPr lang="fr-FR" sz="1200" spc="-50" dirty="0">
              <a:latin typeface="Arial" panose="020B0604020202020204" pitchFamily="34" charset="0"/>
              <a:cs typeface="Arial" panose="020B0604020202020204" pitchFamily="34" charset="0"/>
            </a:endParaRPr>
          </a:p>
          <a:p>
            <a:pPr marL="12700" marR="2661920">
              <a:lnSpc>
                <a:spcPct val="110200"/>
              </a:lnSpc>
            </a:pPr>
            <a:r>
              <a:rPr sz="1200" spc="-5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WILHELM. </a:t>
            </a:r>
            <a:r>
              <a:rPr sz="1200" spc="-25" dirty="0" err="1">
                <a:latin typeface="Arial" panose="020B0604020202020204" pitchFamily="34" charset="0"/>
                <a:cs typeface="Arial" panose="020B0604020202020204" pitchFamily="34" charset="0"/>
              </a:rPr>
              <a:t>Oui</a:t>
            </a:r>
            <a:endParaRPr lang="fr-FR" sz="1200" spc="-25" dirty="0">
              <a:latin typeface="Arial" panose="020B0604020202020204" pitchFamily="34" charset="0"/>
              <a:cs typeface="Arial" panose="020B0604020202020204" pitchFamily="34" charset="0"/>
            </a:endParaRPr>
          </a:p>
          <a:p>
            <a:pPr marL="12700" marR="1781810">
              <a:lnSpc>
                <a:spcPct val="110200"/>
              </a:lnSpc>
              <a:spcBef>
                <a:spcPts val="100"/>
              </a:spcBef>
            </a:pPr>
            <a:r>
              <a:rPr lang="fr-FR" sz="1200" spc="-20" dirty="0">
                <a:latin typeface="Arial" panose="020B0604020202020204" pitchFamily="34" charset="0"/>
                <a:cs typeface="Arial" panose="020B0604020202020204" pitchFamily="34" charset="0"/>
              </a:rPr>
              <a:t>MURPHY.</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C’est, enfin,</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c’était y’a plus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de dix</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ans ça non</a:t>
            </a:r>
            <a:r>
              <a:rPr lang="fr-FR" sz="1200" spc="-5" dirty="0">
                <a:latin typeface="Arial" panose="020B0604020202020204" pitchFamily="34" charset="0"/>
                <a:cs typeface="Arial" panose="020B0604020202020204" pitchFamily="34" charset="0"/>
              </a:rPr>
              <a:t> </a:t>
            </a:r>
            <a:r>
              <a:rPr lang="fr-FR" sz="1200" spc="-5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WILHELM. </a:t>
            </a:r>
            <a:r>
              <a:rPr lang="fr-FR" sz="1200" i="1" dirty="0">
                <a:latin typeface="Arial" panose="020B0604020202020204" pitchFamily="34" charset="0"/>
                <a:cs typeface="Arial" panose="020B0604020202020204" pitchFamily="34" charset="0"/>
              </a:rPr>
              <a:t>réfléchissant. </a:t>
            </a:r>
            <a:r>
              <a:rPr lang="fr-FR" sz="1200" dirty="0">
                <a:latin typeface="Arial" panose="020B0604020202020204" pitchFamily="34" charset="0"/>
                <a:cs typeface="Arial" panose="020B0604020202020204" pitchFamily="34" charset="0"/>
              </a:rPr>
              <a:t>Oui c’est </a:t>
            </a:r>
            <a:r>
              <a:rPr lang="fr-FR" sz="1200" spc="-25" dirty="0">
                <a:latin typeface="Arial" panose="020B0604020202020204" pitchFamily="34" charset="0"/>
                <a:cs typeface="Arial" panose="020B0604020202020204" pitchFamily="34" charset="0"/>
              </a:rPr>
              <a:t>ça.</a:t>
            </a:r>
            <a:endParaRPr lang="fr-FR" sz="1200" dirty="0">
              <a:latin typeface="Arial" panose="020B0604020202020204" pitchFamily="34" charset="0"/>
              <a:cs typeface="Arial" panose="020B0604020202020204" pitchFamily="34" charset="0"/>
            </a:endParaRPr>
          </a:p>
          <a:p>
            <a:pPr marL="12700" marR="4035425">
              <a:lnSpc>
                <a:spcPct val="110200"/>
              </a:lnSpc>
            </a:pPr>
            <a:r>
              <a:rPr lang="fr-FR" sz="1200" spc="-20" dirty="0">
                <a:latin typeface="Arial" panose="020B0604020202020204" pitchFamily="34" charset="0"/>
                <a:cs typeface="Arial" panose="020B0604020202020204" pitchFamily="34" charset="0"/>
              </a:rPr>
              <a:t>MURPHY.</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Elle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va</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bien</a:t>
            </a:r>
            <a:r>
              <a:rPr lang="fr-FR" sz="1200" spc="-5" dirty="0">
                <a:latin typeface="Arial" panose="020B0604020202020204" pitchFamily="34" charset="0"/>
                <a:cs typeface="Arial" panose="020B0604020202020204" pitchFamily="34" charset="0"/>
              </a:rPr>
              <a:t> </a:t>
            </a:r>
            <a:r>
              <a:rPr lang="fr-FR" sz="1200" spc="-5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WILHELM. Ma </a:t>
            </a:r>
            <a:r>
              <a:rPr lang="fr-FR" sz="1200" dirty="0" err="1">
                <a:latin typeface="Arial" panose="020B0604020202020204" pitchFamily="34" charset="0"/>
                <a:cs typeface="Arial" panose="020B0604020202020204" pitchFamily="34" charset="0"/>
              </a:rPr>
              <a:t>soeur</a:t>
            </a:r>
            <a:r>
              <a:rPr lang="fr-FR" sz="1200" dirty="0">
                <a:latin typeface="Arial" panose="020B0604020202020204" pitchFamily="34" charset="0"/>
                <a:cs typeface="Arial" panose="020B0604020202020204" pitchFamily="34" charset="0"/>
              </a:rPr>
              <a:t> </a:t>
            </a:r>
            <a:r>
              <a:rPr lang="fr-FR" sz="1200" spc="-50" dirty="0">
                <a:latin typeface="Arial" panose="020B0604020202020204" pitchFamily="34" charset="0"/>
                <a:cs typeface="Arial" panose="020B0604020202020204" pitchFamily="34" charset="0"/>
              </a:rPr>
              <a:t>? </a:t>
            </a:r>
            <a:r>
              <a:rPr lang="fr-FR" sz="1200" spc="-20" dirty="0">
                <a:latin typeface="Arial" panose="020B0604020202020204" pitchFamily="34" charset="0"/>
                <a:cs typeface="Arial" panose="020B0604020202020204" pitchFamily="34" charset="0"/>
              </a:rPr>
              <a:t>MURPHY.</a:t>
            </a:r>
            <a:r>
              <a:rPr lang="fr-FR" sz="1200" spc="-25" dirty="0">
                <a:latin typeface="Arial" panose="020B0604020202020204" pitchFamily="34" charset="0"/>
                <a:cs typeface="Arial" panose="020B0604020202020204" pitchFamily="34" charset="0"/>
              </a:rPr>
              <a:t> Oui</a:t>
            </a:r>
            <a:endParaRPr lang="fr-FR" sz="1200" dirty="0">
              <a:latin typeface="Arial" panose="020B0604020202020204" pitchFamily="34" charset="0"/>
              <a:cs typeface="Arial" panose="020B0604020202020204" pitchFamily="34" charset="0"/>
            </a:endParaRPr>
          </a:p>
          <a:p>
            <a:pPr marL="12700">
              <a:lnSpc>
                <a:spcPct val="100000"/>
              </a:lnSpc>
              <a:spcBef>
                <a:spcPts val="145"/>
              </a:spcBef>
            </a:pPr>
            <a:r>
              <a:rPr lang="fr-FR" sz="1200" dirty="0">
                <a:latin typeface="Arial" panose="020B0604020202020204" pitchFamily="34" charset="0"/>
                <a:cs typeface="Arial" panose="020B0604020202020204" pitchFamily="34" charset="0"/>
              </a:rPr>
              <a:t>WILHELM. Oui elle va</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bien, j’ai pas trop</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de nouvelles tu </a:t>
            </a:r>
            <a:r>
              <a:rPr lang="fr-FR" sz="1200" spc="-10" dirty="0">
                <a:latin typeface="Arial" panose="020B0604020202020204" pitchFamily="34" charset="0"/>
                <a:cs typeface="Arial" panose="020B0604020202020204" pitchFamily="34" charset="0"/>
              </a:rPr>
              <a:t>sais.</a:t>
            </a:r>
            <a:endParaRPr lang="fr-FR" sz="1200" dirty="0">
              <a:latin typeface="Arial" panose="020B0604020202020204" pitchFamily="34" charset="0"/>
              <a:cs typeface="Arial" panose="020B0604020202020204" pitchFamily="34" charset="0"/>
            </a:endParaRPr>
          </a:p>
          <a:p>
            <a:pPr marL="12700">
              <a:lnSpc>
                <a:spcPct val="100000"/>
              </a:lnSpc>
              <a:spcBef>
                <a:spcPts val="145"/>
              </a:spcBef>
            </a:pPr>
            <a:r>
              <a:rPr lang="fr-FR" sz="1200" i="1" dirty="0">
                <a:latin typeface="Arial" panose="020B0604020202020204" pitchFamily="34" charset="0"/>
                <a:cs typeface="Arial" panose="020B0604020202020204" pitchFamily="34" charset="0"/>
              </a:rPr>
              <a:t>Il</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est</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nu.</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Wilhelm</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se cache</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un</a:t>
            </a:r>
            <a:r>
              <a:rPr lang="fr-FR" sz="1200" i="1" spc="-5" dirty="0">
                <a:latin typeface="Arial" panose="020B0604020202020204" pitchFamily="34" charset="0"/>
                <a:cs typeface="Arial" panose="020B0604020202020204" pitchFamily="34" charset="0"/>
              </a:rPr>
              <a:t> </a:t>
            </a:r>
            <a:r>
              <a:rPr lang="fr-FR" sz="1200" i="1" spc="-20" dirty="0">
                <a:latin typeface="Arial" panose="020B0604020202020204" pitchFamily="34" charset="0"/>
                <a:cs typeface="Arial" panose="020B0604020202020204" pitchFamily="34" charset="0"/>
              </a:rPr>
              <a:t>peu.</a:t>
            </a:r>
            <a:endParaRPr lang="fr-FR" sz="1200" dirty="0">
              <a:latin typeface="Arial" panose="020B0604020202020204" pitchFamily="34" charset="0"/>
              <a:cs typeface="Arial" panose="020B0604020202020204" pitchFamily="34" charset="0"/>
            </a:endParaRPr>
          </a:p>
          <a:p>
            <a:pPr marL="12700">
              <a:lnSpc>
                <a:spcPct val="100000"/>
              </a:lnSpc>
              <a:spcBef>
                <a:spcPts val="150"/>
              </a:spcBef>
            </a:pPr>
            <a:r>
              <a:rPr lang="fr-FR" sz="1200" dirty="0">
                <a:latin typeface="Arial" panose="020B0604020202020204" pitchFamily="34" charset="0"/>
                <a:cs typeface="Arial" panose="020B0604020202020204" pitchFamily="34" charset="0"/>
              </a:rPr>
              <a:t>WILHELM.</a:t>
            </a:r>
            <a:r>
              <a:rPr lang="fr-FR" sz="1200" spc="-2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Voilà,</a:t>
            </a:r>
            <a:r>
              <a:rPr lang="fr-FR" sz="1200" spc="-2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c’est</a:t>
            </a:r>
            <a:r>
              <a:rPr lang="fr-FR" sz="1200" spc="-20" dirty="0">
                <a:latin typeface="Arial" panose="020B0604020202020204" pitchFamily="34" charset="0"/>
                <a:cs typeface="Arial" panose="020B0604020202020204" pitchFamily="34" charset="0"/>
              </a:rPr>
              <a:t> moi.</a:t>
            </a:r>
            <a:endParaRPr lang="fr-FR" sz="1200" dirty="0">
              <a:latin typeface="Arial" panose="020B0604020202020204" pitchFamily="34" charset="0"/>
              <a:cs typeface="Arial" panose="020B0604020202020204" pitchFamily="34" charset="0"/>
            </a:endParaRPr>
          </a:p>
          <a:p>
            <a:pPr marL="12700" marR="5080">
              <a:lnSpc>
                <a:spcPct val="110200"/>
              </a:lnSpc>
            </a:pPr>
            <a:r>
              <a:rPr lang="fr-FR" sz="1200" i="1" dirty="0">
                <a:latin typeface="Arial" panose="020B0604020202020204" pitchFamily="34" charset="0"/>
                <a:cs typeface="Arial" panose="020B0604020202020204" pitchFamily="34" charset="0"/>
              </a:rPr>
              <a:t>Ils</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se</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regardent.</a:t>
            </a:r>
            <a:r>
              <a:rPr lang="fr-FR" sz="1200" i="1" spc="-5" dirty="0">
                <a:latin typeface="Arial" panose="020B0604020202020204" pitchFamily="34" charset="0"/>
                <a:cs typeface="Arial" panose="020B0604020202020204" pitchFamily="34" charset="0"/>
              </a:rPr>
              <a:t> </a:t>
            </a:r>
            <a:r>
              <a:rPr lang="fr-FR" sz="1200" i="1" spc="-10" dirty="0">
                <a:latin typeface="Arial" panose="020B0604020202020204" pitchFamily="34" charset="0"/>
                <a:cs typeface="Arial" panose="020B0604020202020204" pitchFamily="34" charset="0"/>
              </a:rPr>
              <a:t>Murphy,</a:t>
            </a:r>
            <a:r>
              <a:rPr lang="fr-FR" sz="1200" i="1" dirty="0">
                <a:latin typeface="Arial" panose="020B0604020202020204" pitchFamily="34" charset="0"/>
                <a:cs typeface="Arial" panose="020B0604020202020204" pitchFamily="34" charset="0"/>
              </a:rPr>
              <a:t> va</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pour</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aider Wilhelm</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à</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libérer</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ses bras</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et</a:t>
            </a:r>
            <a:r>
              <a:rPr lang="fr-FR" sz="1200" i="1"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se présenter</a:t>
            </a:r>
            <a:r>
              <a:rPr lang="fr-FR" sz="1200" i="1" spc="-5" dirty="0">
                <a:latin typeface="Arial" panose="020B0604020202020204" pitchFamily="34" charset="0"/>
                <a:cs typeface="Arial" panose="020B0604020202020204" pitchFamily="34" charset="0"/>
              </a:rPr>
              <a:t> </a:t>
            </a:r>
            <a:r>
              <a:rPr lang="fr-FR" sz="1200" i="1" spc="-25" dirty="0">
                <a:latin typeface="Arial" panose="020B0604020202020204" pitchFamily="34" charset="0"/>
                <a:cs typeface="Arial" panose="020B0604020202020204" pitchFamily="34" charset="0"/>
              </a:rPr>
              <a:t>nu </a:t>
            </a:r>
            <a:r>
              <a:rPr lang="fr-FR" sz="1200" i="1" dirty="0">
                <a:latin typeface="Arial" panose="020B0604020202020204" pitchFamily="34" charset="0"/>
                <a:cs typeface="Arial" panose="020B0604020202020204" pitchFamily="34" charset="0"/>
              </a:rPr>
              <a:t>et</a:t>
            </a:r>
            <a:r>
              <a:rPr lang="fr-FR" sz="1200" i="1" spc="-1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détendu</a:t>
            </a:r>
            <a:r>
              <a:rPr lang="fr-FR" sz="1200" i="1" spc="-10"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devant</a:t>
            </a:r>
            <a:r>
              <a:rPr lang="fr-FR" sz="1200" i="1" spc="-10"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lui.</a:t>
            </a:r>
            <a:r>
              <a:rPr lang="fr-FR" sz="1200" i="1" spc="-1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L’aide</a:t>
            </a:r>
            <a:r>
              <a:rPr lang="fr-FR" sz="1200" i="1" spc="-10"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à</a:t>
            </a:r>
            <a:r>
              <a:rPr lang="fr-FR" sz="1200" i="1" spc="-10" dirty="0">
                <a:latin typeface="Arial" panose="020B0604020202020204" pitchFamily="34" charset="0"/>
                <a:cs typeface="Arial" panose="020B0604020202020204" pitchFamily="34" charset="0"/>
              </a:rPr>
              <a:t> respirer.</a:t>
            </a:r>
            <a:endParaRPr lang="fr-FR" sz="1200" dirty="0">
              <a:latin typeface="Arial" panose="020B0604020202020204" pitchFamily="34" charset="0"/>
              <a:cs typeface="Arial" panose="020B0604020202020204" pitchFamily="34" charset="0"/>
            </a:endParaRPr>
          </a:p>
          <a:p>
            <a:pPr marL="12700" marR="3976370">
              <a:lnSpc>
                <a:spcPct val="110200"/>
              </a:lnSpc>
            </a:pPr>
            <a:r>
              <a:rPr lang="fr-FR" sz="1200" spc="-20" dirty="0">
                <a:latin typeface="Arial" panose="020B0604020202020204" pitchFamily="34" charset="0"/>
                <a:cs typeface="Arial" panose="020B0604020202020204" pitchFamily="34" charset="0"/>
              </a:rPr>
              <a:t>MURPHY.</a:t>
            </a:r>
            <a:r>
              <a:rPr lang="fr-FR" sz="1200" spc="-3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Voilà,</a:t>
            </a:r>
            <a:r>
              <a:rPr lang="fr-FR" sz="1200" spc="-3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c’est</a:t>
            </a:r>
            <a:r>
              <a:rPr lang="fr-FR" sz="1200" spc="-30" dirty="0">
                <a:latin typeface="Arial" panose="020B0604020202020204" pitchFamily="34" charset="0"/>
                <a:cs typeface="Arial" panose="020B0604020202020204" pitchFamily="34" charset="0"/>
              </a:rPr>
              <a:t> </a:t>
            </a:r>
            <a:r>
              <a:rPr lang="fr-FR" sz="1200" spc="-20" dirty="0">
                <a:latin typeface="Arial" panose="020B0604020202020204" pitchFamily="34" charset="0"/>
                <a:cs typeface="Arial" panose="020B0604020202020204" pitchFamily="34" charset="0"/>
              </a:rPr>
              <a:t>toi. </a:t>
            </a:r>
            <a:r>
              <a:rPr lang="fr-FR" sz="1200" dirty="0">
                <a:latin typeface="Arial" panose="020B0604020202020204" pitchFamily="34" charset="0"/>
                <a:cs typeface="Arial" panose="020B0604020202020204" pitchFamily="34" charset="0"/>
              </a:rPr>
              <a:t>WILHELM.</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Tu</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me</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vois</a:t>
            </a:r>
            <a:r>
              <a:rPr lang="fr-FR" sz="1200" spc="-15" dirty="0">
                <a:latin typeface="Arial" panose="020B0604020202020204" pitchFamily="34" charset="0"/>
                <a:cs typeface="Arial" panose="020B0604020202020204" pitchFamily="34" charset="0"/>
              </a:rPr>
              <a:t> </a:t>
            </a:r>
            <a:r>
              <a:rPr lang="fr-FR" sz="1200" spc="-50" dirty="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a:p>
            <a:pPr marL="12700">
              <a:lnSpc>
                <a:spcPct val="100000"/>
              </a:lnSpc>
              <a:spcBef>
                <a:spcPts val="145"/>
              </a:spcBef>
            </a:pPr>
            <a:r>
              <a:rPr lang="fr-FR" sz="1200" spc="-20" dirty="0">
                <a:latin typeface="Arial" panose="020B0604020202020204" pitchFamily="34" charset="0"/>
                <a:cs typeface="Arial" panose="020B0604020202020204" pitchFamily="34" charset="0"/>
              </a:rPr>
              <a:t>MURPHY.</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Je</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te</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vois.</a:t>
            </a:r>
            <a:r>
              <a:rPr lang="fr-FR" sz="1200" spc="-1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Il</a:t>
            </a:r>
            <a:r>
              <a:rPr lang="fr-FR" sz="1200" i="1" spc="-10"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va</a:t>
            </a:r>
            <a:r>
              <a:rPr lang="fr-FR" sz="1200" i="1" spc="-1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pour</a:t>
            </a:r>
            <a:r>
              <a:rPr lang="fr-FR" sz="1200" i="1" spc="-1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parler,</a:t>
            </a:r>
            <a:r>
              <a:rPr lang="fr-FR" sz="1200" i="1" spc="-1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Wilhelm</a:t>
            </a:r>
            <a:r>
              <a:rPr lang="fr-FR" sz="1200" i="1" spc="-10" dirty="0">
                <a:latin typeface="Arial" panose="020B0604020202020204" pitchFamily="34" charset="0"/>
                <a:cs typeface="Arial" panose="020B0604020202020204" pitchFamily="34" charset="0"/>
              </a:rPr>
              <a:t> l’arrête.</a:t>
            </a:r>
            <a:endParaRPr lang="fr-FR" sz="1200" dirty="0">
              <a:latin typeface="Arial" panose="020B0604020202020204" pitchFamily="34" charset="0"/>
              <a:cs typeface="Arial" panose="020B0604020202020204" pitchFamily="34" charset="0"/>
            </a:endParaRPr>
          </a:p>
          <a:p>
            <a:pPr marL="12700">
              <a:lnSpc>
                <a:spcPct val="100000"/>
              </a:lnSpc>
              <a:spcBef>
                <a:spcPts val="150"/>
              </a:spcBef>
            </a:pPr>
            <a:r>
              <a:rPr lang="fr-FR" sz="1200" dirty="0">
                <a:latin typeface="Arial" panose="020B0604020202020204" pitchFamily="34" charset="0"/>
                <a:cs typeface="Arial" panose="020B0604020202020204" pitchFamily="34" charset="0"/>
              </a:rPr>
              <a:t>WILHELM. Me dis pas que je suis </a:t>
            </a:r>
            <a:r>
              <a:rPr lang="fr-FR" sz="1200" spc="-10" dirty="0">
                <a:latin typeface="Arial" panose="020B0604020202020204" pitchFamily="34" charset="0"/>
                <a:cs typeface="Arial" panose="020B0604020202020204" pitchFamily="34" charset="0"/>
              </a:rPr>
              <a:t>beau.</a:t>
            </a:r>
            <a:endParaRPr lang="fr-FR" sz="1200" dirty="0">
              <a:latin typeface="Arial" panose="020B0604020202020204" pitchFamily="34" charset="0"/>
              <a:cs typeface="Arial" panose="020B0604020202020204" pitchFamily="34" charset="0"/>
            </a:endParaRPr>
          </a:p>
          <a:p>
            <a:pPr marL="12700">
              <a:lnSpc>
                <a:spcPct val="100000"/>
              </a:lnSpc>
              <a:spcBef>
                <a:spcPts val="145"/>
              </a:spcBef>
            </a:pPr>
            <a:r>
              <a:rPr lang="fr-FR" sz="1200" i="1" dirty="0">
                <a:latin typeface="Arial" panose="020B0604020202020204" pitchFamily="34" charset="0"/>
                <a:cs typeface="Arial" panose="020B0604020202020204" pitchFamily="34" charset="0"/>
              </a:rPr>
              <a:t>Murphy s’avance et le prend dans ses bras. Ils plongent l’un dans </a:t>
            </a:r>
            <a:r>
              <a:rPr lang="fr-FR" sz="1200" i="1" spc="-10" dirty="0">
                <a:latin typeface="Arial" panose="020B0604020202020204" pitchFamily="34" charset="0"/>
                <a:cs typeface="Arial" panose="020B0604020202020204" pitchFamily="34" charset="0"/>
              </a:rPr>
              <a:t>l’autre.</a:t>
            </a:r>
            <a:endParaRPr lang="fr-FR" sz="1200" dirty="0">
              <a:latin typeface="Arial" panose="020B0604020202020204" pitchFamily="34" charset="0"/>
              <a:cs typeface="Arial" panose="020B0604020202020204" pitchFamily="34" charset="0"/>
            </a:endParaRPr>
          </a:p>
          <a:p>
            <a:pPr marL="12700">
              <a:lnSpc>
                <a:spcPct val="100000"/>
              </a:lnSpc>
              <a:spcBef>
                <a:spcPts val="145"/>
              </a:spcBef>
            </a:pPr>
            <a:r>
              <a:rPr lang="fr-FR" sz="1200" dirty="0">
                <a:latin typeface="Arial" panose="020B0604020202020204" pitchFamily="34" charset="0"/>
                <a:cs typeface="Arial" panose="020B0604020202020204" pitchFamily="34" charset="0"/>
              </a:rPr>
              <a:t>WILELM.</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Pose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tes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mains</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sur</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moi</a:t>
            </a:r>
            <a:r>
              <a:rPr lang="fr-FR" sz="1200" spc="-5" dirty="0">
                <a:latin typeface="Arial" panose="020B0604020202020204" pitchFamily="34" charset="0"/>
                <a:cs typeface="Arial" panose="020B0604020202020204" pitchFamily="34" charset="0"/>
              </a:rPr>
              <a:t> </a:t>
            </a:r>
            <a:r>
              <a:rPr lang="fr-FR" sz="1200" dirty="0" err="1">
                <a:latin typeface="Arial" panose="020B0604020202020204" pitchFamily="34" charset="0"/>
                <a:cs typeface="Arial" panose="020B0604020202020204" pitchFamily="34" charset="0"/>
              </a:rPr>
              <a:t>Murph</a:t>
            </a:r>
            <a:r>
              <a:rPr lang="fr-FR" sz="1200" dirty="0">
                <a:latin typeface="Arial" panose="020B0604020202020204" pitchFamily="34" charset="0"/>
                <a:cs typeface="Arial" panose="020B0604020202020204" pitchFamily="34" charset="0"/>
              </a:rPr>
              <a:t>.</a:t>
            </a:r>
            <a:r>
              <a:rPr lang="fr-FR" sz="1200" spc="-5"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Il</a:t>
            </a:r>
            <a:r>
              <a:rPr lang="fr-FR" sz="1200" i="1" spc="-5" dirty="0">
                <a:latin typeface="Arial" panose="020B0604020202020204" pitchFamily="34" charset="0"/>
                <a:cs typeface="Arial" panose="020B0604020202020204" pitchFamily="34" charset="0"/>
              </a:rPr>
              <a:t> </a:t>
            </a:r>
            <a:r>
              <a:rPr lang="fr-FR" sz="1200" i="1" spc="-20" dirty="0">
                <a:latin typeface="Arial" panose="020B0604020202020204" pitchFamily="34" charset="0"/>
                <a:cs typeface="Arial" panose="020B0604020202020204" pitchFamily="34" charset="0"/>
              </a:rPr>
              <a:t>rit.</a:t>
            </a:r>
            <a:endParaRPr lang="fr-FR" sz="1200" dirty="0">
              <a:latin typeface="Arial" panose="020B0604020202020204" pitchFamily="34" charset="0"/>
              <a:cs typeface="Arial" panose="020B0604020202020204" pitchFamily="34" charset="0"/>
            </a:endParaRPr>
          </a:p>
          <a:p>
            <a:pPr marL="12700" marR="3505200">
              <a:lnSpc>
                <a:spcPct val="110200"/>
              </a:lnSpc>
            </a:pPr>
            <a:r>
              <a:rPr lang="fr-FR" sz="1200" spc="-20" dirty="0">
                <a:latin typeface="Arial" panose="020B0604020202020204" pitchFamily="34" charset="0"/>
                <a:cs typeface="Arial" panose="020B0604020202020204" pitchFamily="34" charset="0"/>
              </a:rPr>
              <a:t>MURPHY.</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Pourquoi</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tu</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ris</a:t>
            </a:r>
            <a:r>
              <a:rPr lang="fr-FR" sz="1200" spc="-5" dirty="0">
                <a:latin typeface="Arial" panose="020B0604020202020204" pitchFamily="34" charset="0"/>
                <a:cs typeface="Arial" panose="020B0604020202020204" pitchFamily="34" charset="0"/>
              </a:rPr>
              <a:t> </a:t>
            </a:r>
            <a:r>
              <a:rPr lang="fr-FR" sz="1200" spc="-50" dirty="0">
                <a:latin typeface="Arial" panose="020B0604020202020204" pitchFamily="34" charset="0"/>
                <a:cs typeface="Arial" panose="020B0604020202020204" pitchFamily="34" charset="0"/>
              </a:rPr>
              <a:t>? </a:t>
            </a:r>
          </a:p>
          <a:p>
            <a:pPr marL="12700" marR="3505200">
              <a:lnSpc>
                <a:spcPct val="110200"/>
              </a:lnSpc>
            </a:pPr>
            <a:r>
              <a:rPr lang="fr-FR" sz="1200" dirty="0">
                <a:latin typeface="Arial" panose="020B0604020202020204" pitchFamily="34" charset="0"/>
                <a:cs typeface="Arial" panose="020B0604020202020204" pitchFamily="34" charset="0"/>
              </a:rPr>
              <a:t>WILHELM.</a:t>
            </a:r>
            <a:r>
              <a:rPr lang="fr-FR" sz="1200" spc="-1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T’as</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pas</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vu</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Titanic</a:t>
            </a:r>
            <a:r>
              <a:rPr lang="fr-FR" sz="1200" spc="-10" dirty="0">
                <a:latin typeface="Arial" panose="020B0604020202020204" pitchFamily="34" charset="0"/>
                <a:cs typeface="Arial" panose="020B0604020202020204" pitchFamily="34" charset="0"/>
              </a:rPr>
              <a:t> </a:t>
            </a:r>
            <a:r>
              <a:rPr lang="fr-FR" sz="1200" spc="-50" dirty="0">
                <a:latin typeface="Arial" panose="020B0604020202020204" pitchFamily="34" charset="0"/>
                <a:cs typeface="Arial" panose="020B0604020202020204" pitchFamily="34" charset="0"/>
              </a:rPr>
              <a:t>?</a:t>
            </a:r>
          </a:p>
          <a:p>
            <a:pPr marL="12700" marR="3505200">
              <a:lnSpc>
                <a:spcPct val="110200"/>
              </a:lnSpc>
            </a:pPr>
            <a:r>
              <a:rPr lang="fr-FR" sz="1200" spc="-20" dirty="0">
                <a:latin typeface="Arial" panose="020B0604020202020204" pitchFamily="34" charset="0"/>
                <a:cs typeface="Arial" panose="020B0604020202020204" pitchFamily="34" charset="0"/>
              </a:rPr>
              <a:t>MURPHY.</a:t>
            </a:r>
            <a:r>
              <a:rPr lang="fr-F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Le</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film</a:t>
            </a:r>
            <a:r>
              <a:rPr lang="fr-FR" sz="1200" spc="-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a:t>
            </a:r>
            <a:r>
              <a:rPr lang="fr-FR" sz="1200" spc="-5" dirty="0">
                <a:latin typeface="Arial" panose="020B0604020202020204" pitchFamily="34" charset="0"/>
                <a:cs typeface="Arial" panose="020B0604020202020204" pitchFamily="34" charset="0"/>
              </a:rPr>
              <a:t> </a:t>
            </a:r>
            <a:r>
              <a:rPr lang="fr-FR" sz="1200" spc="-25" dirty="0">
                <a:latin typeface="Arial" panose="020B0604020202020204" pitchFamily="34" charset="0"/>
                <a:cs typeface="Arial" panose="020B0604020202020204" pitchFamily="34" charset="0"/>
              </a:rPr>
              <a:t>Non</a:t>
            </a:r>
            <a:endParaRPr lang="fr-FR" sz="1200" dirty="0">
              <a:latin typeface="Arial" panose="020B0604020202020204" pitchFamily="34" charset="0"/>
              <a:cs typeface="Arial" panose="020B0604020202020204" pitchFamily="34" charset="0"/>
            </a:endParaRPr>
          </a:p>
          <a:p>
            <a:pPr marL="12700">
              <a:lnSpc>
                <a:spcPct val="100000"/>
              </a:lnSpc>
              <a:spcBef>
                <a:spcPts val="150"/>
              </a:spcBef>
            </a:pPr>
            <a:r>
              <a:rPr lang="fr-FR" sz="1200" dirty="0">
                <a:latin typeface="Arial" panose="020B0604020202020204" pitchFamily="34" charset="0"/>
                <a:cs typeface="Arial" panose="020B0604020202020204" pitchFamily="34" charset="0"/>
              </a:rPr>
              <a:t>WILHELM. Pas grave. Pose tes mains sur moi </a:t>
            </a:r>
            <a:r>
              <a:rPr lang="fr-FR" sz="1200" spc="-10" dirty="0" err="1">
                <a:latin typeface="Arial" panose="020B0604020202020204" pitchFamily="34" charset="0"/>
                <a:cs typeface="Arial" panose="020B0604020202020204" pitchFamily="34" charset="0"/>
              </a:rPr>
              <a:t>Murph</a:t>
            </a:r>
            <a:r>
              <a:rPr lang="fr-FR" sz="1200" spc="-10" dirty="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a:p>
            <a:pPr marL="12700">
              <a:lnSpc>
                <a:spcPct val="100000"/>
              </a:lnSpc>
              <a:spcBef>
                <a:spcPts val="145"/>
              </a:spcBef>
            </a:pPr>
            <a:r>
              <a:rPr lang="fr-FR" sz="1200" i="1" dirty="0">
                <a:latin typeface="Arial" panose="020B0604020202020204" pitchFamily="34" charset="0"/>
                <a:cs typeface="Arial" panose="020B0604020202020204" pitchFamily="34" charset="0"/>
              </a:rPr>
              <a:t>Ils tanguent. </a:t>
            </a:r>
            <a:r>
              <a:rPr lang="fr-FR" sz="1200" i="1" spc="-10" dirty="0">
                <a:latin typeface="Arial" panose="020B0604020202020204" pitchFamily="34" charset="0"/>
                <a:cs typeface="Arial" panose="020B0604020202020204" pitchFamily="34" charset="0"/>
              </a:rPr>
              <a:t>Respirent.</a:t>
            </a:r>
            <a:endParaRPr lang="fr-FR" sz="1200" dirty="0">
              <a:latin typeface="Arial" panose="020B0604020202020204" pitchFamily="34" charset="0"/>
              <a:cs typeface="Arial" panose="020B0604020202020204" pitchFamily="34" charset="0"/>
            </a:endParaRPr>
          </a:p>
          <a:p>
            <a:pPr marL="12700" marR="2661920">
              <a:lnSpc>
                <a:spcPct val="110200"/>
              </a:lnSpc>
            </a:pPr>
            <a:endParaRPr sz="1200" dirty="0">
              <a:latin typeface="Arial" panose="020B0604020202020204" pitchFamily="34" charset="0"/>
              <a:cs typeface="Arial" panose="020B0604020202020204" pitchFamily="34" charset="0"/>
            </a:endParaRPr>
          </a:p>
        </p:txBody>
      </p:sp>
      <p:sp>
        <p:nvSpPr>
          <p:cNvPr id="5" name="Rectangle 4"/>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60375" y="774700"/>
            <a:ext cx="6524625" cy="8807539"/>
          </a:xfrm>
          <a:prstGeom prst="rect">
            <a:avLst/>
          </a:prstGeom>
        </p:spPr>
        <p:txBody>
          <a:bodyPr vert="horz" wrap="square" lIns="0" tIns="12700" rIns="0" bIns="0" rtlCol="0">
            <a:spAutoFit/>
          </a:bodyPr>
          <a:lstStyle/>
          <a:p>
            <a:pPr marL="226695" algn="ctr">
              <a:lnSpc>
                <a:spcPct val="100000"/>
              </a:lnSpc>
            </a:pPr>
            <a:r>
              <a:rPr sz="3600" b="1" spc="-10" dirty="0">
                <a:solidFill>
                  <a:srgbClr val="990000"/>
                </a:solidFill>
                <a:latin typeface="Arial" panose="020B0604020202020204" pitchFamily="34" charset="0"/>
                <a:cs typeface="Arial" panose="020B0604020202020204" pitchFamily="34" charset="0"/>
              </a:rPr>
              <a:t>GÉNÉRIQUE</a:t>
            </a:r>
            <a:endParaRPr lang="fr-FR" sz="3600" dirty="0">
              <a:latin typeface="Arial" panose="020B0604020202020204" pitchFamily="34" charset="0"/>
              <a:cs typeface="Arial" panose="020B0604020202020204" pitchFamily="34" charset="0"/>
            </a:endParaRPr>
          </a:p>
          <a:p>
            <a:pPr marL="226695" algn="l">
              <a:lnSpc>
                <a:spcPct val="100000"/>
              </a:lnSpc>
            </a:pPr>
            <a:endParaRPr lang="fr-FR" sz="2000" dirty="0">
              <a:latin typeface="Arial" panose="020B0604020202020204" pitchFamily="34" charset="0"/>
              <a:cs typeface="Arial" panose="020B0604020202020204" pitchFamily="34" charset="0"/>
            </a:endParaRPr>
          </a:p>
          <a:p>
            <a:pPr algn="l">
              <a:spcBef>
                <a:spcPts val="190"/>
              </a:spcBef>
            </a:pPr>
            <a:r>
              <a:rPr lang="fr-FR" sz="1200" dirty="0">
                <a:latin typeface="Arial" panose="020B0604020202020204" pitchFamily="34" charset="0"/>
                <a:cs typeface="Arial" panose="020B0604020202020204" pitchFamily="34" charset="0"/>
              </a:rPr>
              <a:t>Librement inspiré du roman </a:t>
            </a:r>
            <a:r>
              <a:rPr lang="fr-FR" sz="1200" i="1" dirty="0">
                <a:latin typeface="Arial" panose="020B0604020202020204" pitchFamily="34" charset="0"/>
                <a:cs typeface="Arial" panose="020B0604020202020204" pitchFamily="34" charset="0"/>
              </a:rPr>
              <a:t>Le Seigneur des Porcheries</a:t>
            </a:r>
            <a:r>
              <a:rPr lang="fr-FR" sz="1200" dirty="0">
                <a:latin typeface="Arial" panose="020B0604020202020204" pitchFamily="34" charset="0"/>
                <a:cs typeface="Arial" panose="020B0604020202020204" pitchFamily="34" charset="0"/>
              </a:rPr>
              <a:t> de Tristan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a:t>
            </a:r>
            <a:r>
              <a:rPr lang="fr-FR" sz="1200" dirty="0"/>
              <a:t>dans la traduction en langue française établie par Rémy Lambrechts © Editions Gallimard</a:t>
            </a: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r>
              <a:rPr lang="fr-FR" sz="1200" dirty="0">
                <a:latin typeface="Arial" panose="020B0604020202020204" pitchFamily="34" charset="0"/>
                <a:cs typeface="Arial" panose="020B0604020202020204" pitchFamily="34" charset="0"/>
              </a:rPr>
              <a:t>Une</a:t>
            </a:r>
            <a:r>
              <a:rPr lang="fr-FR" sz="1200" spc="-3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création</a:t>
            </a:r>
            <a:r>
              <a:rPr lang="fr-FR" sz="1200" spc="-3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commune</a:t>
            </a:r>
            <a:r>
              <a:rPr lang="fr-FR" sz="1200" spc="-3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de</a:t>
            </a:r>
            <a:r>
              <a:rPr lang="fr-FR" sz="1200" spc="-3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la</a:t>
            </a:r>
            <a:r>
              <a:rPr lang="fr-FR" sz="1200" spc="-3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Compagnie</a:t>
            </a:r>
            <a:r>
              <a:rPr lang="fr-FR" sz="1200" spc="-3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en</a:t>
            </a:r>
            <a:r>
              <a:rPr lang="fr-FR" sz="1200" spc="-3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Eaux</a:t>
            </a:r>
            <a:r>
              <a:rPr lang="fr-FR" sz="1200" spc="-3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Troubles</a:t>
            </a:r>
            <a:endParaRPr lang="fr-FR" sz="1200" dirty="0">
              <a:latin typeface="Arial" panose="020B0604020202020204" pitchFamily="34" charset="0"/>
              <a:cs typeface="Arial" panose="020B0604020202020204" pitchFamily="34" charset="0"/>
            </a:endParaRPr>
          </a:p>
          <a:p>
            <a:pPr>
              <a:spcBef>
                <a:spcPts val="190"/>
              </a:spcBef>
            </a:pPr>
            <a:endParaRPr lang="fr-FR" sz="1200" dirty="0">
              <a:latin typeface="Arial" panose="020B0604020202020204" pitchFamily="34" charset="0"/>
              <a:cs typeface="Arial" panose="020B0604020202020204" pitchFamily="34" charset="0"/>
            </a:endParaRPr>
          </a:p>
          <a:p>
            <a:pPr>
              <a:spcBef>
                <a:spcPts val="190"/>
              </a:spcBef>
              <a:spcAft>
                <a:spcPts val="1200"/>
              </a:spcAft>
            </a:pPr>
            <a:r>
              <a:rPr lang="fr-FR" b="1" dirty="0">
                <a:latin typeface="Arial" panose="020B0604020202020204" pitchFamily="34" charset="0"/>
                <a:cs typeface="Arial" panose="020B0604020202020204" pitchFamily="34" charset="0"/>
              </a:rPr>
              <a:t>DISTRIBUTION</a:t>
            </a:r>
            <a:endParaRPr sz="1200" dirty="0">
              <a:latin typeface="Arial" panose="020B0604020202020204" pitchFamily="34" charset="0"/>
              <a:cs typeface="Arial" panose="020B0604020202020204" pitchFamily="34" charset="0"/>
            </a:endParaRPr>
          </a:p>
          <a:p>
            <a:pPr marL="12700" marR="2788920"/>
            <a:r>
              <a:rPr lang="fr-FR" sz="1400" b="1" spc="-10" dirty="0">
                <a:latin typeface="Arial" panose="020B0604020202020204" pitchFamily="34" charset="0"/>
                <a:cs typeface="Arial" panose="020B0604020202020204" pitchFamily="34" charset="0"/>
              </a:rPr>
              <a:t>Adaptation</a:t>
            </a:r>
            <a:r>
              <a:rPr lang="fr-FR" sz="1400" b="1" spc="-30" dirty="0">
                <a:latin typeface="Arial" panose="020B0604020202020204" pitchFamily="34" charset="0"/>
                <a:cs typeface="Arial" panose="020B0604020202020204" pitchFamily="34" charset="0"/>
              </a:rPr>
              <a:t> et </a:t>
            </a:r>
            <a:r>
              <a:rPr lang="fr-FR" sz="1400" b="1" dirty="0">
                <a:latin typeface="Arial" panose="020B0604020202020204" pitchFamily="34" charset="0"/>
                <a:cs typeface="Arial" panose="020B0604020202020204" pitchFamily="34" charset="0"/>
              </a:rPr>
              <a:t>mise</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en</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Scène</a:t>
            </a:r>
            <a:r>
              <a:rPr lang="fr-FR" sz="1400" b="1" spc="-3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Paul</a:t>
            </a:r>
            <a:r>
              <a:rPr lang="fr-FR" sz="1200" spc="-25" dirty="0">
                <a:latin typeface="Arial" panose="020B0604020202020204" pitchFamily="34" charset="0"/>
                <a:cs typeface="Arial" panose="020B0604020202020204" pitchFamily="34" charset="0"/>
              </a:rPr>
              <a:t> </a:t>
            </a:r>
            <a:r>
              <a:rPr lang="fr-FR" sz="1200" spc="-10" dirty="0" err="1">
                <a:latin typeface="Arial" panose="020B0604020202020204" pitchFamily="34" charset="0"/>
                <a:cs typeface="Arial" panose="020B0604020202020204" pitchFamily="34" charset="0"/>
              </a:rPr>
              <a:t>Balagué</a:t>
            </a:r>
            <a:endParaRPr lang="fr-FR" sz="1200" dirty="0">
              <a:latin typeface="Arial" panose="020B0604020202020204" pitchFamily="34" charset="0"/>
              <a:cs typeface="Arial" panose="020B0604020202020204" pitchFamily="34" charset="0"/>
            </a:endParaRPr>
          </a:p>
          <a:p>
            <a:pPr marL="12700"/>
            <a:r>
              <a:rPr lang="fr-FR" sz="1400" b="1" spc="-10" dirty="0">
                <a:latin typeface="Arial" panose="020B0604020202020204" pitchFamily="34" charset="0"/>
                <a:cs typeface="Arial" panose="020B0604020202020204" pitchFamily="34" charset="0"/>
              </a:rPr>
              <a:t>Collaboration</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à</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l’écriture</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et</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à</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la</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mise</a:t>
            </a:r>
            <a:r>
              <a:rPr lang="fr-FR" sz="1400" b="1" spc="-20"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en</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scène</a:t>
            </a:r>
            <a:r>
              <a:rPr lang="fr-FR" sz="1400" b="1" spc="-2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Paul-</a:t>
            </a:r>
            <a:r>
              <a:rPr lang="fr-FR" sz="1200" dirty="0">
                <a:latin typeface="Arial" panose="020B0604020202020204" pitchFamily="34" charset="0"/>
                <a:cs typeface="Arial" panose="020B0604020202020204" pitchFamily="34" charset="0"/>
              </a:rPr>
              <a:t>Eloi</a:t>
            </a:r>
            <a:r>
              <a:rPr lang="fr-FR" sz="1200" spc="-2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Forget</a:t>
            </a:r>
            <a:endParaRPr lang="fr-FR" sz="1200" dirty="0">
              <a:latin typeface="Arial" panose="020B0604020202020204" pitchFamily="34" charset="0"/>
              <a:cs typeface="Arial" panose="020B0604020202020204" pitchFamily="34" charset="0"/>
            </a:endParaRPr>
          </a:p>
          <a:p>
            <a:pPr marL="1545590" marR="172720" indent="-1533525"/>
            <a:r>
              <a:rPr lang="fr-FR" sz="1400" b="1" spc="-10" dirty="0">
                <a:latin typeface="Arial" panose="020B0604020202020204" pitchFamily="34" charset="0"/>
                <a:cs typeface="Arial" panose="020B0604020202020204" pitchFamily="34" charset="0"/>
              </a:rPr>
              <a:t>Assistants</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à</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la</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mise</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en</a:t>
            </a:r>
            <a:r>
              <a:rPr lang="fr-FR" sz="1400" b="1" spc="-25" dirty="0">
                <a:latin typeface="Arial" panose="020B0604020202020204" pitchFamily="34" charset="0"/>
                <a:cs typeface="Arial" panose="020B0604020202020204" pitchFamily="34" charset="0"/>
              </a:rPr>
              <a:t> </a:t>
            </a:r>
            <a:r>
              <a:rPr lang="fr-FR" sz="1400" b="1" dirty="0">
                <a:latin typeface="Arial" panose="020B0604020202020204" pitchFamily="34" charset="0"/>
                <a:cs typeface="Arial" panose="020B0604020202020204" pitchFamily="34" charset="0"/>
              </a:rPr>
              <a:t>scène</a:t>
            </a:r>
            <a:r>
              <a:rPr lang="fr-FR" sz="1400" b="1" spc="-2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Pauline</a:t>
            </a:r>
            <a:r>
              <a:rPr lang="fr-FR" sz="1200" spc="-25" dirty="0">
                <a:latin typeface="Arial" panose="020B0604020202020204" pitchFamily="34" charset="0"/>
                <a:cs typeface="Arial" panose="020B0604020202020204" pitchFamily="34" charset="0"/>
              </a:rPr>
              <a:t> </a:t>
            </a:r>
            <a:r>
              <a:rPr lang="fr-FR" sz="1200" spc="-25" dirty="0" err="1">
                <a:latin typeface="Arial" panose="020B0604020202020204" pitchFamily="34" charset="0"/>
                <a:cs typeface="Arial" panose="020B0604020202020204" pitchFamily="34" charset="0"/>
              </a:rPr>
              <a:t>Legoëdec</a:t>
            </a:r>
            <a:r>
              <a:rPr lang="fr-FR" sz="1200" dirty="0">
                <a:latin typeface="Arial" panose="020B0604020202020204" pitchFamily="34" charset="0"/>
                <a:cs typeface="Arial" panose="020B0604020202020204" pitchFamily="34" charset="0"/>
              </a:rPr>
              <a:t>,</a:t>
            </a:r>
            <a:r>
              <a:rPr lang="fr-FR" sz="1200" spc="-25"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avec</a:t>
            </a:r>
            <a:r>
              <a:rPr lang="fr-FR" sz="1200" spc="-2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l’aide</a:t>
            </a:r>
            <a:r>
              <a:rPr lang="fr-FR" sz="1200" spc="-2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spéciale</a:t>
            </a:r>
            <a:r>
              <a:rPr lang="fr-FR" sz="1200" spc="-25" dirty="0">
                <a:latin typeface="Arial" panose="020B0604020202020204" pitchFamily="34" charset="0"/>
                <a:cs typeface="Arial" panose="020B0604020202020204" pitchFamily="34" charset="0"/>
              </a:rPr>
              <a:t> </a:t>
            </a:r>
            <a:r>
              <a:rPr lang="fr-FR" sz="1200" spc="-10" dirty="0">
                <a:latin typeface="Arial" panose="020B0604020202020204" pitchFamily="34" charset="0"/>
                <a:cs typeface="Arial" panose="020B0604020202020204" pitchFamily="34" charset="0"/>
              </a:rPr>
              <a:t>d’Antoine</a:t>
            </a:r>
            <a:r>
              <a:rPr lang="fr-FR" sz="1200" spc="-25" dirty="0">
                <a:latin typeface="Arial" panose="020B0604020202020204" pitchFamily="34" charset="0"/>
                <a:cs typeface="Arial" panose="020B0604020202020204" pitchFamily="34" charset="0"/>
              </a:rPr>
              <a:t> </a:t>
            </a:r>
            <a:r>
              <a:rPr lang="fr-FR" sz="1200" spc="-10" dirty="0" err="1">
                <a:latin typeface="Arial" panose="020B0604020202020204" pitchFamily="34" charset="0"/>
                <a:cs typeface="Arial" panose="020B0604020202020204" pitchFamily="34" charset="0"/>
              </a:rPr>
              <a:t>Demière</a:t>
            </a:r>
            <a:endParaRPr lang="fr-FR" sz="1200" spc="-10" dirty="0">
              <a:latin typeface="Arial" panose="020B0604020202020204" pitchFamily="34" charset="0"/>
              <a:cs typeface="Arial" panose="020B0604020202020204" pitchFamily="34" charset="0"/>
            </a:endParaRPr>
          </a:p>
          <a:p>
            <a:pPr marL="12700" marR="5080"/>
            <a:endParaRPr lang="fr-FR" sz="1400" b="1" spc="-10" dirty="0">
              <a:latin typeface="Arial" panose="020B0604020202020204" pitchFamily="34" charset="0"/>
              <a:cs typeface="Arial" panose="020B0604020202020204" pitchFamily="34" charset="0"/>
            </a:endParaRPr>
          </a:p>
          <a:p>
            <a:pPr marL="12700" marR="5080"/>
            <a:r>
              <a:rPr sz="1400" b="1" spc="-10" dirty="0">
                <a:latin typeface="Arial" panose="020B0604020202020204" pitchFamily="34" charset="0"/>
                <a:cs typeface="Arial" panose="020B0604020202020204" pitchFamily="34" charset="0"/>
              </a:rPr>
              <a:t>Avec</a:t>
            </a:r>
            <a:r>
              <a:rPr sz="1400" b="1" spc="-40" dirty="0">
                <a:latin typeface="Arial" panose="020B0604020202020204" pitchFamily="34" charset="0"/>
                <a:cs typeface="Arial" panose="020B0604020202020204" pitchFamily="34" charset="0"/>
              </a:rPr>
              <a:t> </a:t>
            </a:r>
            <a:r>
              <a:rPr sz="1400" b="1" dirty="0">
                <a:latin typeface="Arial" panose="020B0604020202020204" pitchFamily="34" charset="0"/>
                <a:cs typeface="Arial" panose="020B0604020202020204" pitchFamily="34" charset="0"/>
              </a:rPr>
              <a:t>et</a:t>
            </a:r>
            <a:r>
              <a:rPr sz="1400" b="1" spc="-40" dirty="0">
                <a:latin typeface="Arial" panose="020B0604020202020204" pitchFamily="34" charset="0"/>
                <a:cs typeface="Arial" panose="020B0604020202020204" pitchFamily="34" charset="0"/>
              </a:rPr>
              <a:t> </a:t>
            </a:r>
            <a:r>
              <a:rPr sz="1400" b="1" dirty="0">
                <a:latin typeface="Arial" panose="020B0604020202020204" pitchFamily="34" charset="0"/>
                <a:cs typeface="Arial" panose="020B0604020202020204" pitchFamily="34" charset="0"/>
              </a:rPr>
              <a:t>par</a:t>
            </a:r>
            <a:r>
              <a:rPr sz="1400" b="1"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François</a:t>
            </a:r>
            <a:r>
              <a:rPr sz="1200" spc="-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Chary,</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Lucas</a:t>
            </a:r>
            <a:r>
              <a:rPr sz="1200" spc="-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Goetghebeur,</a:t>
            </a:r>
            <a:r>
              <a:rPr sz="1200" spc="-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Ghislain</a:t>
            </a:r>
            <a:r>
              <a:rPr sz="1200" spc="-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Decléty,</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Martin</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van</a:t>
            </a:r>
            <a:r>
              <a:rPr sz="1200" spc="-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Eeckhoudt, </a:t>
            </a:r>
            <a:r>
              <a:rPr sz="1200" dirty="0">
                <a:latin typeface="Arial" panose="020B0604020202020204" pitchFamily="34" charset="0"/>
                <a:cs typeface="Arial" panose="020B0604020202020204" pitchFamily="34" charset="0"/>
              </a:rPr>
              <a:t>June</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van</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der</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Esch,</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Sandra</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Provasi,</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Damien</a:t>
            </a:r>
            <a:r>
              <a:rPr sz="1200" spc="-4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Sobieraff</a:t>
            </a:r>
            <a:endParaRPr lang="fr-FR" sz="1200" spc="-10" dirty="0">
              <a:latin typeface="Arial" panose="020B0604020202020204" pitchFamily="34" charset="0"/>
              <a:cs typeface="Arial" panose="020B0604020202020204" pitchFamily="34" charset="0"/>
            </a:endParaRPr>
          </a:p>
          <a:p>
            <a:pPr>
              <a:spcBef>
                <a:spcPts val="325"/>
              </a:spcBef>
            </a:pPr>
            <a:endParaRPr sz="1200" dirty="0">
              <a:latin typeface="Arial" panose="020B0604020202020204" pitchFamily="34" charset="0"/>
              <a:cs typeface="Arial" panose="020B0604020202020204" pitchFamily="34" charset="0"/>
            </a:endParaRPr>
          </a:p>
          <a:p>
            <a:pPr marL="12700"/>
            <a:r>
              <a:rPr sz="1400" b="1" dirty="0">
                <a:latin typeface="Arial" panose="020B0604020202020204" pitchFamily="34" charset="0"/>
                <a:cs typeface="Arial" panose="020B0604020202020204" pitchFamily="34" charset="0"/>
              </a:rPr>
              <a:t>Lumières</a:t>
            </a:r>
            <a:r>
              <a:rPr sz="1200" b="1" spc="-6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Lila</a:t>
            </a:r>
            <a:r>
              <a:rPr sz="1200" spc="-60"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Meynard</a:t>
            </a:r>
            <a:endParaRPr sz="1200" dirty="0">
              <a:latin typeface="Arial" panose="020B0604020202020204" pitchFamily="34" charset="0"/>
              <a:cs typeface="Arial" panose="020B0604020202020204" pitchFamily="34" charset="0"/>
            </a:endParaRPr>
          </a:p>
          <a:p>
            <a:pPr marL="12700"/>
            <a:r>
              <a:rPr sz="1400" b="1" dirty="0">
                <a:latin typeface="Arial" panose="020B0604020202020204" pitchFamily="34" charset="0"/>
                <a:cs typeface="Arial" panose="020B0604020202020204" pitchFamily="34" charset="0"/>
              </a:rPr>
              <a:t>Musique</a:t>
            </a:r>
            <a:r>
              <a:rPr sz="1200" b="1" spc="-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Christophe</a:t>
            </a:r>
            <a:r>
              <a:rPr sz="1200" spc="-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Belletante,</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Sylvain</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Jacques</a:t>
            </a:r>
            <a:r>
              <a:rPr sz="1200" b="1" dirty="0">
                <a:latin typeface="Arial" panose="020B0604020202020204" pitchFamily="34" charset="0"/>
                <a:cs typeface="Arial" panose="020B0604020202020204" pitchFamily="34" charset="0"/>
              </a:rPr>
              <a:t>,</a:t>
            </a:r>
            <a:r>
              <a:rPr sz="1200" b="1" spc="-4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Grégoire</a:t>
            </a:r>
            <a:r>
              <a:rPr sz="1200" spc="-40"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Léauté</a:t>
            </a:r>
            <a:endParaRPr sz="1200" dirty="0">
              <a:latin typeface="Arial" panose="020B0604020202020204" pitchFamily="34" charset="0"/>
              <a:cs typeface="Arial" panose="020B0604020202020204" pitchFamily="34" charset="0"/>
            </a:endParaRPr>
          </a:p>
          <a:p>
            <a:pPr marL="12700"/>
            <a:r>
              <a:rPr sz="1400" b="1" spc="-10" dirty="0">
                <a:latin typeface="Arial" panose="020B0604020202020204" pitchFamily="34" charset="0"/>
                <a:cs typeface="Arial" panose="020B0604020202020204" pitchFamily="34" charset="0"/>
              </a:rPr>
              <a:t>Costumes</a:t>
            </a:r>
            <a:r>
              <a:rPr sz="1200" b="1" spc="-5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Marie</a:t>
            </a:r>
            <a:r>
              <a:rPr sz="1200" spc="-3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Vernhes</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avec</a:t>
            </a:r>
            <a:r>
              <a:rPr sz="1200" spc="-3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l’aide</a:t>
            </a:r>
            <a:r>
              <a:rPr sz="1200" spc="-3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3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Zoé</a:t>
            </a:r>
            <a:r>
              <a:rPr sz="1200" spc="-3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Lenglare</a:t>
            </a:r>
            <a:endParaRPr sz="1200" dirty="0">
              <a:latin typeface="Arial" panose="020B0604020202020204" pitchFamily="34" charset="0"/>
              <a:cs typeface="Arial" panose="020B0604020202020204" pitchFamily="34" charset="0"/>
            </a:endParaRPr>
          </a:p>
          <a:p>
            <a:pPr marL="12700">
              <a:spcBef>
                <a:spcPts val="5"/>
              </a:spcBef>
            </a:pPr>
            <a:r>
              <a:rPr sz="1400" b="1" spc="-10" dirty="0">
                <a:latin typeface="Arial" panose="020B0604020202020204" pitchFamily="34" charset="0"/>
                <a:cs typeface="Arial" panose="020B0604020202020204" pitchFamily="34" charset="0"/>
              </a:rPr>
              <a:t>Régisseur</a:t>
            </a:r>
            <a:r>
              <a:rPr sz="1400" b="1" spc="-30" dirty="0">
                <a:latin typeface="Arial" panose="020B0604020202020204" pitchFamily="34" charset="0"/>
                <a:cs typeface="Arial" panose="020B0604020202020204" pitchFamily="34" charset="0"/>
              </a:rPr>
              <a:t> </a:t>
            </a:r>
            <a:r>
              <a:rPr sz="1400" b="1" dirty="0">
                <a:latin typeface="Arial" panose="020B0604020202020204" pitchFamily="34" charset="0"/>
                <a:cs typeface="Arial" panose="020B0604020202020204" pitchFamily="34" charset="0"/>
              </a:rPr>
              <a:t>Général</a:t>
            </a:r>
            <a:r>
              <a:rPr sz="1400" b="1" spc="-30" dirty="0">
                <a:latin typeface="Arial" panose="020B0604020202020204" pitchFamily="34" charset="0"/>
                <a:cs typeface="Arial" panose="020B0604020202020204" pitchFamily="34" charset="0"/>
              </a:rPr>
              <a:t> </a:t>
            </a:r>
            <a:r>
              <a:rPr sz="1400" b="1" dirty="0">
                <a:latin typeface="Arial" panose="020B0604020202020204" pitchFamily="34" charset="0"/>
                <a:cs typeface="Arial" panose="020B0604020202020204" pitchFamily="34" charset="0"/>
              </a:rPr>
              <a:t>et</a:t>
            </a:r>
            <a:r>
              <a:rPr sz="1400" b="1" spc="-30" dirty="0">
                <a:latin typeface="Arial" panose="020B0604020202020204" pitchFamily="34" charset="0"/>
                <a:cs typeface="Arial" panose="020B0604020202020204" pitchFamily="34" charset="0"/>
              </a:rPr>
              <a:t> </a:t>
            </a:r>
            <a:r>
              <a:rPr sz="1400" b="1" dirty="0">
                <a:latin typeface="Arial" panose="020B0604020202020204" pitchFamily="34" charset="0"/>
                <a:cs typeface="Arial" panose="020B0604020202020204" pitchFamily="34" charset="0"/>
              </a:rPr>
              <a:t>Son</a:t>
            </a:r>
            <a:r>
              <a:rPr sz="1400" b="1" spc="-3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Théo</a:t>
            </a:r>
            <a:r>
              <a:rPr sz="1200" spc="-30"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Errichiello</a:t>
            </a:r>
            <a:endParaRPr sz="1200" dirty="0">
              <a:latin typeface="Arial" panose="020B0604020202020204" pitchFamily="34" charset="0"/>
              <a:cs typeface="Arial" panose="020B0604020202020204" pitchFamily="34" charset="0"/>
            </a:endParaRPr>
          </a:p>
          <a:p>
            <a:pPr marL="12700"/>
            <a:r>
              <a:rPr lang="fr-FR" sz="1400" b="1" dirty="0">
                <a:latin typeface="Arial" panose="020B0604020202020204" pitchFamily="34" charset="0"/>
                <a:cs typeface="Arial" panose="020B0604020202020204" pitchFamily="34" charset="0"/>
              </a:rPr>
              <a:t>Scénographie, régie plateau et construction </a:t>
            </a:r>
            <a:r>
              <a:rPr sz="1200" dirty="0">
                <a:latin typeface="Arial" panose="020B0604020202020204" pitchFamily="34" charset="0"/>
                <a:cs typeface="Arial" panose="020B0604020202020204" pitchFamily="34" charset="0"/>
              </a:rPr>
              <a:t>Mathieu</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Rouchon</a:t>
            </a:r>
            <a:r>
              <a:rPr sz="1200" spc="-4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a:t>
            </a:r>
            <a:r>
              <a:rPr sz="1200" spc="-4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Antoine</a:t>
            </a:r>
            <a:r>
              <a:rPr sz="1200" spc="-4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Formica</a:t>
            </a:r>
            <a:endParaRPr sz="1200" dirty="0">
              <a:latin typeface="Arial" panose="020B0604020202020204" pitchFamily="34" charset="0"/>
              <a:cs typeface="Arial" panose="020B0604020202020204" pitchFamily="34" charset="0"/>
            </a:endParaRPr>
          </a:p>
          <a:p>
            <a:pPr marL="12700" marR="2788920"/>
            <a:r>
              <a:rPr sz="1400" b="1" spc="-10" dirty="0">
                <a:latin typeface="Arial" panose="020B0604020202020204" pitchFamily="34" charset="0"/>
                <a:cs typeface="Arial" panose="020B0604020202020204" pitchFamily="34" charset="0"/>
              </a:rPr>
              <a:t>Administration-Production</a:t>
            </a:r>
            <a:r>
              <a:rPr sz="1200" b="1"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Agathe </a:t>
            </a:r>
            <a:r>
              <a:rPr sz="1200" spc="-10" dirty="0">
                <a:latin typeface="Arial" panose="020B0604020202020204" pitchFamily="34" charset="0"/>
                <a:cs typeface="Arial" panose="020B0604020202020204" pitchFamily="34" charset="0"/>
              </a:rPr>
              <a:t>Perrault </a:t>
            </a:r>
            <a:endParaRPr lang="fr-FR" sz="1200" spc="-10" dirty="0">
              <a:latin typeface="Arial" panose="020B0604020202020204" pitchFamily="34" charset="0"/>
              <a:cs typeface="Arial" panose="020B0604020202020204" pitchFamily="34" charset="0"/>
            </a:endParaRPr>
          </a:p>
          <a:p>
            <a:pPr marL="12700" marR="2788920"/>
            <a:r>
              <a:rPr sz="1400" b="1" spc="-10" dirty="0" err="1">
                <a:latin typeface="Arial" panose="020B0604020202020204" pitchFamily="34" charset="0"/>
                <a:cs typeface="Arial" panose="020B0604020202020204" pitchFamily="34" charset="0"/>
              </a:rPr>
              <a:t>Assistante</a:t>
            </a:r>
            <a:r>
              <a:rPr sz="1400" b="1" spc="-15" dirty="0">
                <a:latin typeface="Arial" panose="020B0604020202020204" pitchFamily="34" charset="0"/>
                <a:cs typeface="Arial" panose="020B0604020202020204" pitchFamily="34" charset="0"/>
              </a:rPr>
              <a:t> </a:t>
            </a:r>
            <a:r>
              <a:rPr sz="1400" b="1" dirty="0">
                <a:latin typeface="Arial" panose="020B0604020202020204" pitchFamily="34" charset="0"/>
                <a:cs typeface="Arial" panose="020B0604020202020204" pitchFamily="34" charset="0"/>
              </a:rPr>
              <a:t>de</a:t>
            </a:r>
            <a:r>
              <a:rPr sz="1400" b="1" spc="-10" dirty="0">
                <a:latin typeface="Arial" panose="020B0604020202020204" pitchFamily="34" charset="0"/>
                <a:cs typeface="Arial" panose="020B0604020202020204" pitchFamily="34" charset="0"/>
              </a:rPr>
              <a:t> production </a:t>
            </a:r>
            <a:r>
              <a:rPr sz="1200" dirty="0">
                <a:latin typeface="Arial" panose="020B0604020202020204" pitchFamily="34" charset="0"/>
                <a:cs typeface="Arial" panose="020B0604020202020204" pitchFamily="34" charset="0"/>
              </a:rPr>
              <a:t>Sarah</a:t>
            </a:r>
            <a:r>
              <a:rPr sz="1200" spc="-1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Baranes</a:t>
            </a:r>
            <a:endParaRPr lang="fr-FR" sz="1200" spc="-10" dirty="0">
              <a:latin typeface="Arial" panose="020B0604020202020204" pitchFamily="34" charset="0"/>
              <a:cs typeface="Arial" panose="020B0604020202020204" pitchFamily="34" charset="0"/>
            </a:endParaRPr>
          </a:p>
          <a:p>
            <a:pPr marL="12700" marR="2788920"/>
            <a:endParaRPr lang="fr-FR" sz="1200" spc="-10" dirty="0">
              <a:latin typeface="Arial" panose="020B0604020202020204" pitchFamily="34" charset="0"/>
              <a:cs typeface="Arial" panose="020B0604020202020204" pitchFamily="34" charset="0"/>
            </a:endParaRPr>
          </a:p>
          <a:p>
            <a:pPr marL="12700" marR="2788920"/>
            <a:endParaRPr lang="fr-FR" sz="1200" b="1" spc="-10" dirty="0">
              <a:latin typeface="Arial" panose="020B0604020202020204" pitchFamily="34" charset="0"/>
              <a:cs typeface="Arial" panose="020B0604020202020204" pitchFamily="34" charset="0"/>
            </a:endParaRPr>
          </a:p>
          <a:p>
            <a:pPr algn="l">
              <a:spcBef>
                <a:spcPts val="190"/>
              </a:spcBef>
              <a:spcAft>
                <a:spcPts val="1200"/>
              </a:spcAft>
            </a:pPr>
            <a:r>
              <a:rPr lang="fr-FR" b="1" dirty="0">
                <a:latin typeface="Arial" panose="020B0604020202020204" pitchFamily="34" charset="0"/>
                <a:cs typeface="Arial" panose="020B0604020202020204" pitchFamily="34" charset="0"/>
              </a:rPr>
              <a:t>PRODUCTION</a:t>
            </a:r>
            <a:endParaRPr lang="fr-FR" sz="1200" dirty="0">
              <a:latin typeface="Arial" panose="020B0604020202020204" pitchFamily="34" charset="0"/>
              <a:cs typeface="Arial" panose="020B0604020202020204" pitchFamily="34" charset="0"/>
            </a:endParaRPr>
          </a:p>
          <a:p>
            <a:pPr algn="l">
              <a:spcBef>
                <a:spcPts val="190"/>
              </a:spcBef>
            </a:pPr>
            <a:r>
              <a:rPr lang="fr-FR" sz="1200" dirty="0">
                <a:latin typeface="Arial" panose="020B0604020202020204" pitchFamily="34" charset="0"/>
                <a:cs typeface="Arial" panose="020B0604020202020204" pitchFamily="34" charset="0"/>
              </a:rPr>
              <a:t>Production de la Compagnie En Eaux Troubles</a:t>
            </a:r>
          </a:p>
          <a:p>
            <a:pPr algn="l">
              <a:spcBef>
                <a:spcPts val="190"/>
              </a:spcBef>
            </a:pPr>
            <a:r>
              <a:rPr lang="fr-FR" sz="1200" dirty="0">
                <a:latin typeface="Arial" panose="020B0604020202020204" pitchFamily="34" charset="0"/>
                <a:cs typeface="Arial" panose="020B0604020202020204" pitchFamily="34" charset="0"/>
              </a:rPr>
              <a:t>Coproduction MC93-Bobigny, création en 2025</a:t>
            </a: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r>
              <a:rPr lang="fr-FR" sz="1200" dirty="0">
                <a:latin typeface="Arial" panose="020B0604020202020204" pitchFamily="34" charset="0"/>
                <a:cs typeface="Arial" panose="020B0604020202020204" pitchFamily="34" charset="0"/>
              </a:rPr>
              <a:t>Avec le soutien du Théâtre de l’Arsenal, du Théâtre L’Échangeur - Bagnolet, du Grand Parquet, de la SACD, </a:t>
            </a:r>
            <a:r>
              <a:rPr lang="fr-FR" sz="1200" dirty="0"/>
              <a:t>du Théâtre du Fil de l'eau - Ville de Pantin</a:t>
            </a:r>
            <a:endParaRPr lang="fr-FR" sz="1200" dirty="0">
              <a:latin typeface="Arial" panose="020B0604020202020204" pitchFamily="34" charset="0"/>
              <a:cs typeface="Arial" panose="020B0604020202020204" pitchFamily="34" charset="0"/>
            </a:endParaRPr>
          </a:p>
          <a:p>
            <a:pPr algn="l">
              <a:spcBef>
                <a:spcPts val="190"/>
              </a:spcBef>
            </a:pPr>
            <a:r>
              <a:rPr lang="fr-FR" sz="1200" dirty="0">
                <a:latin typeface="Arial" panose="020B0604020202020204" pitchFamily="34" charset="0"/>
                <a:cs typeface="Arial" panose="020B0604020202020204" pitchFamily="34" charset="0"/>
              </a:rPr>
              <a:t>Merci à tous nos soutiens et notamment à la famille </a:t>
            </a:r>
            <a:r>
              <a:rPr lang="fr-FR" sz="1200" dirty="0" err="1">
                <a:latin typeface="Arial" panose="020B0604020202020204" pitchFamily="34" charset="0"/>
                <a:cs typeface="Arial" panose="020B0604020202020204" pitchFamily="34" charset="0"/>
              </a:rPr>
              <a:t>Balagué</a:t>
            </a:r>
            <a:endParaRPr lang="fr-FR" sz="1200" dirty="0">
              <a:latin typeface="Arial" panose="020B0604020202020204" pitchFamily="34" charset="0"/>
              <a:cs typeface="Arial" panose="020B0604020202020204" pitchFamily="34" charset="0"/>
            </a:endParaRP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r>
              <a:rPr lang="fr-FR" sz="1200" dirty="0">
                <a:latin typeface="Arial" panose="020B0604020202020204" pitchFamily="34" charset="0"/>
                <a:cs typeface="Arial" panose="020B0604020202020204" pitchFamily="34" charset="0"/>
              </a:rPr>
              <a:t>La Compagnie en Eaux Troubles fait partie du réseau Actée.</a:t>
            </a:r>
          </a:p>
          <a:p>
            <a:pPr algn="l">
              <a:spcBef>
                <a:spcPts val="190"/>
              </a:spcBef>
            </a:pPr>
            <a:r>
              <a:rPr lang="fr-FR" sz="1200" dirty="0">
                <a:latin typeface="Arial" panose="020B0604020202020204" pitchFamily="34" charset="0"/>
                <a:cs typeface="Arial" panose="020B0604020202020204" pitchFamily="34" charset="0"/>
              </a:rPr>
              <a:t>Paul </a:t>
            </a:r>
            <a:r>
              <a:rPr lang="fr-FR" sz="1200" dirty="0" err="1">
                <a:latin typeface="Arial" panose="020B0604020202020204" pitchFamily="34" charset="0"/>
                <a:cs typeface="Arial" panose="020B0604020202020204" pitchFamily="34" charset="0"/>
              </a:rPr>
              <a:t>Balagué</a:t>
            </a:r>
            <a:r>
              <a:rPr lang="fr-FR" sz="1200" dirty="0">
                <a:latin typeface="Arial" panose="020B0604020202020204" pitchFamily="34" charset="0"/>
                <a:cs typeface="Arial" panose="020B0604020202020204" pitchFamily="34" charset="0"/>
              </a:rPr>
              <a:t> est membre de LA KABANE - Maison d’artistes</a:t>
            </a:r>
          </a:p>
          <a:p>
            <a:pPr algn="l">
              <a:spcBef>
                <a:spcPts val="190"/>
              </a:spcBef>
            </a:pPr>
            <a:endParaRPr lang="fr-FR" sz="1200" dirty="0">
              <a:latin typeface="Arial" panose="020B0604020202020204" pitchFamily="34" charset="0"/>
              <a:cs typeface="Arial" panose="020B0604020202020204" pitchFamily="34" charset="0"/>
            </a:endParaRPr>
          </a:p>
          <a:p>
            <a:pPr marL="170180" algn="ctr">
              <a:lnSpc>
                <a:spcPct val="100000"/>
              </a:lnSpc>
            </a:pPr>
            <a:endParaRPr lang="fr-FR" sz="1200" dirty="0">
              <a:latin typeface="Arial" panose="020B0604020202020204" pitchFamily="34" charset="0"/>
              <a:cs typeface="Arial" panose="020B0604020202020204" pitchFamily="34" charset="0"/>
            </a:endParaRPr>
          </a:p>
          <a:p>
            <a:pPr marL="170180" algn="ctr">
              <a:lnSpc>
                <a:spcPct val="100000"/>
              </a:lnSpc>
            </a:pPr>
            <a:endParaRPr lang="fr-FR" sz="1200" dirty="0">
              <a:latin typeface="Arial" panose="020B0604020202020204" pitchFamily="34" charset="0"/>
              <a:cs typeface="Arial" panose="020B0604020202020204" pitchFamily="34" charset="0"/>
            </a:endParaRPr>
          </a:p>
          <a:p>
            <a:pPr marL="170180" algn="ctr">
              <a:lnSpc>
                <a:spcPct val="100000"/>
              </a:lnSpc>
            </a:pPr>
            <a:endParaRPr lang="fr-FR" sz="1200" dirty="0">
              <a:latin typeface="Arial" panose="020B0604020202020204" pitchFamily="34" charset="0"/>
              <a:cs typeface="Arial" panose="020B0604020202020204" pitchFamily="34" charset="0"/>
            </a:endParaRPr>
          </a:p>
        </p:txBody>
      </p:sp>
      <p:pic>
        <p:nvPicPr>
          <p:cNvPr id="4" name="object 4"/>
          <p:cNvPicPr/>
          <p:nvPr/>
        </p:nvPicPr>
        <p:blipFill>
          <a:blip r:embed="rId2" cstate="print"/>
          <a:stretch>
            <a:fillRect/>
          </a:stretch>
        </p:blipFill>
        <p:spPr>
          <a:xfrm>
            <a:off x="4024528" y="8801427"/>
            <a:ext cx="1704543" cy="923460"/>
          </a:xfrm>
          <a:prstGeom prst="rect">
            <a:avLst/>
          </a:prstGeom>
        </p:spPr>
      </p:pic>
      <p:sp>
        <p:nvSpPr>
          <p:cNvPr id="5" name="object 5"/>
          <p:cNvSpPr txBox="1">
            <a:spLocks noGrp="1"/>
          </p:cNvSpPr>
          <p:nvPr>
            <p:ph type="sldNum" sz="quarter" idx="7"/>
          </p:nvPr>
        </p:nvSpPr>
        <p:spPr>
          <a:xfrm>
            <a:off x="7268947" y="10422891"/>
            <a:ext cx="244475" cy="181609"/>
          </a:xfrm>
          <a:prstGeom prst="rect">
            <a:avLst/>
          </a:prstGeom>
        </p:spPr>
        <p:txBody>
          <a:bodyPr vert="horz" wrap="square" lIns="0" tIns="0" rIns="0" bIns="0" rtlCol="0">
            <a:spAutoFit/>
          </a:bodyPr>
          <a:lstStyle/>
          <a:p>
            <a:pPr marL="38100">
              <a:lnSpc>
                <a:spcPts val="1315"/>
              </a:lnSpc>
            </a:pPr>
            <a:fld id="{81D60167-4931-47E6-BA6A-407CBD079E47}" type="slidenum">
              <a:rPr spc="-25" dirty="0"/>
              <a:t>3</a:t>
            </a:fld>
            <a:endParaRPr spc="-25" dirty="0"/>
          </a:p>
        </p:txBody>
      </p:sp>
      <p:sp>
        <p:nvSpPr>
          <p:cNvPr id="6" name="AutoShape 4" descr="La Kabane | Maison d'artis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a:stretch>
            <a:fillRect/>
          </a:stretch>
        </p:blipFill>
        <p:spPr>
          <a:xfrm>
            <a:off x="5797767" y="8871731"/>
            <a:ext cx="716067" cy="782851"/>
          </a:xfrm>
          <a:prstGeom prst="rect">
            <a:avLst/>
          </a:prstGeom>
        </p:spPr>
      </p:pic>
      <p:sp>
        <p:nvSpPr>
          <p:cNvPr id="10" name="Rectangle 9"/>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2" descr="MC93 – maison de la culture de Seine-Saint-Denis à Bobign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5586" y="8916586"/>
            <a:ext cx="1640828" cy="86143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p:cNvPicPr>
            <a:picLocks noChangeAspect="1"/>
          </p:cNvPicPr>
          <p:nvPr/>
        </p:nvPicPr>
        <p:blipFill>
          <a:blip r:embed="rId5"/>
          <a:stretch>
            <a:fillRect/>
          </a:stretch>
        </p:blipFill>
        <p:spPr>
          <a:xfrm>
            <a:off x="785682" y="8916586"/>
            <a:ext cx="1949904" cy="786956"/>
          </a:xfrm>
          <a:prstGeom prst="rect">
            <a:avLst/>
          </a:prstGeom>
        </p:spPr>
      </p:pic>
    </p:spTree>
    <p:extLst>
      <p:ext uri="{BB962C8B-B14F-4D97-AF65-F5344CB8AC3E}">
        <p14:creationId xmlns:p14="http://schemas.microsoft.com/office/powerpoint/2010/main" val="371438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84200" y="774700"/>
            <a:ext cx="6400800" cy="8989640"/>
          </a:xfrm>
          <a:prstGeom prst="rect">
            <a:avLst/>
          </a:prstGeom>
        </p:spPr>
        <p:txBody>
          <a:bodyPr vert="horz" wrap="square" lIns="0" tIns="12700" rIns="0" bIns="0" rtlCol="0">
            <a:spAutoFit/>
          </a:bodyPr>
          <a:lstStyle/>
          <a:p>
            <a:pPr marL="226695" algn="ctr">
              <a:lnSpc>
                <a:spcPct val="100000"/>
              </a:lnSpc>
            </a:pPr>
            <a:r>
              <a:rPr lang="fr-FR" sz="3600" b="1" spc="-10" dirty="0">
                <a:solidFill>
                  <a:srgbClr val="990000"/>
                </a:solidFill>
                <a:latin typeface="Arial" panose="020B0604020202020204" pitchFamily="34" charset="0"/>
                <a:cs typeface="Arial" panose="020B0604020202020204" pitchFamily="34" charset="0"/>
              </a:rPr>
              <a:t>CALENDRIER</a:t>
            </a:r>
            <a:endParaRPr lang="fr-FR" sz="3600" dirty="0">
              <a:latin typeface="Arial" panose="020B0604020202020204" pitchFamily="34" charset="0"/>
              <a:cs typeface="Arial" panose="020B0604020202020204" pitchFamily="34" charset="0"/>
            </a:endParaRP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endParaRPr lang="fr-FR" dirty="0">
              <a:latin typeface="Arial" panose="020B0604020202020204" pitchFamily="34" charset="0"/>
              <a:cs typeface="Arial" panose="020B0604020202020204" pitchFamily="34" charset="0"/>
            </a:endParaRPr>
          </a:p>
          <a:p>
            <a:pPr algn="l">
              <a:spcBef>
                <a:spcPts val="190"/>
              </a:spcBef>
            </a:pPr>
            <a:r>
              <a:rPr lang="fr-FR" b="1" dirty="0">
                <a:latin typeface="Arial" panose="020B0604020202020204" pitchFamily="34" charset="0"/>
                <a:cs typeface="Arial" panose="020B0604020202020204" pitchFamily="34" charset="0"/>
              </a:rPr>
              <a:t>SAISON 21/22 et antérieures</a:t>
            </a:r>
          </a:p>
          <a:p>
            <a:pPr algn="l">
              <a:spcBef>
                <a:spcPts val="190"/>
              </a:spcBef>
            </a:pPr>
            <a:r>
              <a:rPr lang="fr-FR" sz="1400" b="1" dirty="0">
                <a:latin typeface="Arial" panose="020B0604020202020204" pitchFamily="34" charset="0"/>
                <a:cs typeface="Arial" panose="020B0604020202020204" pitchFamily="34" charset="0"/>
              </a:rPr>
              <a:t>Sept – </a:t>
            </a:r>
            <a:r>
              <a:rPr lang="fr-FR" sz="1400" b="1" dirty="0" err="1">
                <a:latin typeface="Arial" panose="020B0604020202020204" pitchFamily="34" charset="0"/>
                <a:cs typeface="Arial" panose="020B0604020202020204" pitchFamily="34" charset="0"/>
              </a:rPr>
              <a:t>Nov</a:t>
            </a:r>
            <a:r>
              <a:rPr lang="fr-FR" sz="1400" b="1" dirty="0">
                <a:latin typeface="Arial" panose="020B0604020202020204" pitchFamily="34" charset="0"/>
                <a:cs typeface="Arial" panose="020B0604020202020204" pitchFamily="34" charset="0"/>
              </a:rPr>
              <a:t> 2020 </a:t>
            </a:r>
            <a:r>
              <a:rPr lang="fr-FR" sz="1200" dirty="0">
                <a:latin typeface="Arial" panose="020B0604020202020204" pitchFamily="34" charset="0"/>
                <a:cs typeface="Arial" panose="020B0604020202020204" pitchFamily="34" charset="0"/>
              </a:rPr>
              <a:t>–Laboratoire recherche et écriture / Théâtre Echangeur – Bagnolet</a:t>
            </a:r>
            <a:endParaRPr lang="fr-FR" sz="1200" b="1" dirty="0">
              <a:latin typeface="Arial" panose="020B0604020202020204" pitchFamily="34" charset="0"/>
              <a:cs typeface="Arial" panose="020B0604020202020204" pitchFamily="34" charset="0"/>
            </a:endParaRPr>
          </a:p>
          <a:p>
            <a:pPr algn="l">
              <a:spcBef>
                <a:spcPts val="190"/>
              </a:spcBef>
            </a:pPr>
            <a:r>
              <a:rPr lang="fr-FR" sz="1400" b="1" dirty="0">
                <a:latin typeface="Arial" panose="020B0604020202020204" pitchFamily="34" charset="0"/>
                <a:cs typeface="Arial" panose="020B0604020202020204" pitchFamily="34" charset="0"/>
              </a:rPr>
              <a:t>Mars – Avril 2022 </a:t>
            </a:r>
            <a:r>
              <a:rPr lang="fr-FR" sz="1200" dirty="0">
                <a:latin typeface="Arial" panose="020B0604020202020204" pitchFamily="34" charset="0"/>
                <a:cs typeface="Arial" panose="020B0604020202020204" pitchFamily="34" charset="0"/>
              </a:rPr>
              <a:t>- Résidence / Grand Parquet, Paris</a:t>
            </a:r>
          </a:p>
          <a:p>
            <a:pPr algn="l">
              <a:spcBef>
                <a:spcPts val="190"/>
              </a:spcBef>
            </a:pPr>
            <a:r>
              <a:rPr lang="fr-FR" sz="1400" b="1" dirty="0">
                <a:latin typeface="Arial" panose="020B0604020202020204" pitchFamily="34" charset="0"/>
                <a:cs typeface="Arial" panose="020B0604020202020204" pitchFamily="34" charset="0"/>
              </a:rPr>
              <a:t>Mai - Juin 2022 </a:t>
            </a:r>
            <a:r>
              <a:rPr lang="fr-FR" sz="1200" dirty="0">
                <a:latin typeface="Arial" panose="020B0604020202020204" pitchFamily="34" charset="0"/>
                <a:cs typeface="Arial" panose="020B0604020202020204" pitchFamily="34" charset="0"/>
              </a:rPr>
              <a:t>- Résidence écriture : St Girons, Ariège</a:t>
            </a: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r>
              <a:rPr lang="fr-FR" b="1" dirty="0">
                <a:latin typeface="Arial" panose="020B0604020202020204" pitchFamily="34" charset="0"/>
                <a:cs typeface="Arial" panose="020B0604020202020204" pitchFamily="34" charset="0"/>
              </a:rPr>
              <a:t>SAISON 22-23</a:t>
            </a:r>
          </a:p>
          <a:p>
            <a:pPr algn="l">
              <a:spcBef>
                <a:spcPts val="190"/>
              </a:spcBef>
            </a:pPr>
            <a:r>
              <a:rPr lang="fr-FR" sz="1400" b="1" dirty="0">
                <a:latin typeface="Arial" panose="020B0604020202020204" pitchFamily="34" charset="0"/>
                <a:cs typeface="Arial" panose="020B0604020202020204" pitchFamily="34" charset="0"/>
              </a:rPr>
              <a:t>Août – Sept 2022 </a:t>
            </a:r>
            <a:r>
              <a:rPr lang="fr-FR" sz="1200" dirty="0">
                <a:latin typeface="Arial" panose="020B0604020202020204" pitchFamily="34" charset="0"/>
                <a:cs typeface="Arial" panose="020B0604020202020204" pitchFamily="34" charset="0"/>
              </a:rPr>
              <a:t>- Résidence Episode 1 / Théâtre Echangeur - Bagnolet</a:t>
            </a:r>
          </a:p>
          <a:p>
            <a:pPr algn="l">
              <a:spcBef>
                <a:spcPts val="190"/>
              </a:spcBef>
            </a:pPr>
            <a:r>
              <a:rPr lang="fr-FR" sz="1400" b="1" dirty="0" err="1">
                <a:latin typeface="Arial" panose="020B0604020202020204" pitchFamily="34" charset="0"/>
                <a:cs typeface="Arial" panose="020B0604020202020204" pitchFamily="34" charset="0"/>
              </a:rPr>
              <a:t>Nov</a:t>
            </a:r>
            <a:r>
              <a:rPr lang="fr-FR" sz="1400" b="1" dirty="0">
                <a:latin typeface="Arial" panose="020B0604020202020204" pitchFamily="34" charset="0"/>
                <a:cs typeface="Arial" panose="020B0604020202020204" pitchFamily="34" charset="0"/>
              </a:rPr>
              <a:t> – </a:t>
            </a:r>
            <a:r>
              <a:rPr lang="fr-FR" sz="1400" b="1" dirty="0" err="1">
                <a:latin typeface="Arial" panose="020B0604020202020204" pitchFamily="34" charset="0"/>
                <a:cs typeface="Arial" panose="020B0604020202020204" pitchFamily="34" charset="0"/>
              </a:rPr>
              <a:t>Dec</a:t>
            </a:r>
            <a:r>
              <a:rPr lang="fr-FR" sz="1400" b="1" dirty="0">
                <a:latin typeface="Arial" panose="020B0604020202020204" pitchFamily="34" charset="0"/>
                <a:cs typeface="Arial" panose="020B0604020202020204" pitchFamily="34" charset="0"/>
              </a:rPr>
              <a:t> 2022 </a:t>
            </a:r>
            <a:r>
              <a:rPr lang="fr-FR" sz="1200" dirty="0">
                <a:latin typeface="Arial" panose="020B0604020202020204" pitchFamily="34" charset="0"/>
                <a:cs typeface="Arial" panose="020B0604020202020204" pitchFamily="34" charset="0"/>
              </a:rPr>
              <a:t>– Résidence d’écriture / Maison des auteurs SACD, Paris</a:t>
            </a: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r>
              <a:rPr lang="fr-FR" b="1" dirty="0">
                <a:latin typeface="Arial" panose="020B0604020202020204" pitchFamily="34" charset="0"/>
                <a:cs typeface="Arial" panose="020B0604020202020204" pitchFamily="34" charset="0"/>
              </a:rPr>
              <a:t>SAISON 23-24</a:t>
            </a:r>
          </a:p>
          <a:p>
            <a:pPr algn="l">
              <a:spcBef>
                <a:spcPts val="190"/>
              </a:spcBef>
            </a:pPr>
            <a:r>
              <a:rPr lang="fr-FR" sz="1400" b="1" dirty="0" err="1">
                <a:latin typeface="Arial" panose="020B0604020202020204" pitchFamily="34" charset="0"/>
                <a:cs typeface="Arial" panose="020B0604020202020204" pitchFamily="34" charset="0"/>
              </a:rPr>
              <a:t>Nov</a:t>
            </a:r>
            <a:r>
              <a:rPr lang="fr-FR" sz="1400" b="1" dirty="0">
                <a:latin typeface="Arial" panose="020B0604020202020204" pitchFamily="34" charset="0"/>
                <a:cs typeface="Arial" panose="020B0604020202020204" pitchFamily="34" charset="0"/>
              </a:rPr>
              <a:t> 2023</a:t>
            </a:r>
            <a:r>
              <a:rPr lang="fr-FR" sz="1200" dirty="0">
                <a:latin typeface="Arial" panose="020B0604020202020204" pitchFamily="34" charset="0"/>
                <a:cs typeface="Arial" panose="020B0604020202020204" pitchFamily="34" charset="0"/>
              </a:rPr>
              <a:t> - Résidence Episode 1 et Episode 2 / MC93</a:t>
            </a:r>
          </a:p>
          <a:p>
            <a:pPr algn="l">
              <a:spcBef>
                <a:spcPts val="190"/>
              </a:spcBef>
            </a:pPr>
            <a:r>
              <a:rPr lang="fr-FR" sz="1400" b="1" dirty="0">
                <a:latin typeface="Arial" panose="020B0604020202020204" pitchFamily="34" charset="0"/>
                <a:cs typeface="Arial" panose="020B0604020202020204" pitchFamily="34" charset="0"/>
              </a:rPr>
              <a:t>Mars 2024 </a:t>
            </a:r>
            <a:r>
              <a:rPr lang="fr-FR" sz="1200" dirty="0">
                <a:latin typeface="Arial" panose="020B0604020202020204" pitchFamily="34" charset="0"/>
                <a:cs typeface="Arial" panose="020B0604020202020204" pitchFamily="34" charset="0"/>
              </a:rPr>
              <a:t>: </a:t>
            </a:r>
            <a:r>
              <a:rPr lang="fr-FR" sz="1200" dirty="0">
                <a:solidFill>
                  <a:schemeClr val="tx1"/>
                </a:solidFill>
                <a:latin typeface="Arial" panose="020B0604020202020204" pitchFamily="34" charset="0"/>
                <a:cs typeface="Arial" panose="020B0604020202020204" pitchFamily="34" charset="0"/>
              </a:rPr>
              <a:t>Résidence écriture : SACD</a:t>
            </a:r>
          </a:p>
          <a:p>
            <a:pPr algn="l">
              <a:spcBef>
                <a:spcPts val="190"/>
              </a:spcBef>
            </a:pPr>
            <a:r>
              <a:rPr lang="fr-FR" sz="1400" b="1" dirty="0">
                <a:latin typeface="Arial" panose="020B0604020202020204" pitchFamily="34" charset="0"/>
                <a:cs typeface="Arial" panose="020B0604020202020204" pitchFamily="34" charset="0"/>
              </a:rPr>
              <a:t>Juin 2024 </a:t>
            </a:r>
            <a:r>
              <a:rPr lang="fr-FR" sz="1200" dirty="0">
                <a:latin typeface="Arial" panose="020B0604020202020204" pitchFamily="34" charset="0"/>
                <a:cs typeface="Arial" panose="020B0604020202020204" pitchFamily="34" charset="0"/>
              </a:rPr>
              <a:t>- Résidence Episode 2 et Episode 3 / L’arsenal - Val de </a:t>
            </a:r>
            <a:r>
              <a:rPr lang="fr-FR" sz="1200" dirty="0" err="1">
                <a:latin typeface="Arial" panose="020B0604020202020204" pitchFamily="34" charset="0"/>
                <a:cs typeface="Arial" panose="020B0604020202020204" pitchFamily="34" charset="0"/>
              </a:rPr>
              <a:t>Reuil</a:t>
            </a:r>
            <a:endParaRPr lang="fr-FR" sz="1200" dirty="0">
              <a:latin typeface="Arial" panose="020B0604020202020204" pitchFamily="34" charset="0"/>
              <a:cs typeface="Arial" panose="020B0604020202020204" pitchFamily="34" charset="0"/>
            </a:endParaRP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r>
              <a:rPr lang="fr-FR" b="1" dirty="0">
                <a:latin typeface="Arial" panose="020B0604020202020204" pitchFamily="34" charset="0"/>
                <a:cs typeface="Arial" panose="020B0604020202020204" pitchFamily="34" charset="0"/>
              </a:rPr>
              <a:t>SAISON 24-25</a:t>
            </a:r>
            <a:endParaRPr lang="fr-FR" sz="1200" b="1" dirty="0">
              <a:latin typeface="Arial" panose="020B0604020202020204" pitchFamily="34" charset="0"/>
              <a:cs typeface="Arial" panose="020B0604020202020204" pitchFamily="34" charset="0"/>
            </a:endParaRPr>
          </a:p>
          <a:p>
            <a:pPr algn="l">
              <a:spcBef>
                <a:spcPts val="190"/>
              </a:spcBef>
            </a:pPr>
            <a:r>
              <a:rPr lang="fr-FR" sz="1400" b="1" dirty="0">
                <a:latin typeface="Arial" panose="020B0604020202020204" pitchFamily="34" charset="0"/>
                <a:cs typeface="Arial" panose="020B0604020202020204" pitchFamily="34" charset="0"/>
              </a:rPr>
              <a:t>Sept 24 - Avril 2025 </a:t>
            </a:r>
            <a:r>
              <a:rPr lang="fr-FR" sz="1200" dirty="0">
                <a:latin typeface="Arial" panose="020B0604020202020204" pitchFamily="34" charset="0"/>
                <a:cs typeface="Arial" panose="020B0604020202020204" pitchFamily="34" charset="0"/>
              </a:rPr>
              <a:t>- Lectures, construction, résidences et tests / MC93 - BOBIGNY</a:t>
            </a:r>
          </a:p>
          <a:p>
            <a:pPr algn="l">
              <a:spcBef>
                <a:spcPts val="190"/>
              </a:spcBef>
            </a:pPr>
            <a:r>
              <a:rPr lang="fr-FR" sz="1400" b="1" dirty="0">
                <a:latin typeface="Arial" panose="020B0604020202020204" pitchFamily="34" charset="0"/>
                <a:cs typeface="Arial" panose="020B0604020202020204" pitchFamily="34" charset="0"/>
              </a:rPr>
              <a:t>Avril – Mai 2025 </a:t>
            </a:r>
            <a:r>
              <a:rPr lang="fr-FR" sz="1400" dirty="0">
                <a:latin typeface="Arial" panose="020B0604020202020204" pitchFamily="34" charset="0"/>
                <a:cs typeface="Arial" panose="020B0604020202020204" pitchFamily="34" charset="0"/>
              </a:rPr>
              <a:t>-</a:t>
            </a:r>
            <a:r>
              <a:rPr lang="fr-FR" sz="1400" b="1"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Résidence / MC93-BOBIGNY</a:t>
            </a:r>
          </a:p>
          <a:p>
            <a:pPr algn="l">
              <a:spcBef>
                <a:spcPts val="190"/>
              </a:spcBef>
            </a:pPr>
            <a:r>
              <a:rPr lang="fr-FR" sz="1400" b="1" dirty="0">
                <a:latin typeface="Arial" panose="020B0604020202020204" pitchFamily="34" charset="0"/>
                <a:cs typeface="Arial" panose="020B0604020202020204" pitchFamily="34" charset="0"/>
              </a:rPr>
              <a:t>Mai 2025 </a:t>
            </a:r>
            <a:r>
              <a:rPr lang="fr-FR" sz="1200" dirty="0">
                <a:latin typeface="Arial" panose="020B0604020202020204" pitchFamily="34" charset="0"/>
                <a:cs typeface="Arial" panose="020B0604020202020204" pitchFamily="34" charset="0"/>
              </a:rPr>
              <a:t>– Création / MC93-BOBIGNY</a:t>
            </a: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r>
              <a:rPr lang="fr-FR" b="1" dirty="0">
                <a:latin typeface="Arial" panose="020B0604020202020204" pitchFamily="34" charset="0"/>
                <a:cs typeface="Arial" panose="020B0604020202020204" pitchFamily="34" charset="0"/>
              </a:rPr>
              <a:t>TOURNÉE</a:t>
            </a:r>
          </a:p>
          <a:p>
            <a:pPr algn="l">
              <a:spcBef>
                <a:spcPts val="190"/>
              </a:spcBef>
            </a:pPr>
            <a:r>
              <a:rPr lang="fr-FR" sz="1200" dirty="0">
                <a:latin typeface="Arial" panose="020B0604020202020204" pitchFamily="34" charset="0"/>
                <a:cs typeface="Arial" panose="020B0604020202020204" pitchFamily="34" charset="0"/>
              </a:rPr>
              <a:t>Dates et lieux à définir</a:t>
            </a:r>
            <a:endParaRPr lang="fr-FR" sz="1200" spc="-10" dirty="0">
              <a:latin typeface="Arial" panose="020B0604020202020204" pitchFamily="34" charset="0"/>
              <a:cs typeface="Arial" panose="020B0604020202020204" pitchFamily="34" charset="0"/>
            </a:endParaRPr>
          </a:p>
          <a:p>
            <a:pPr algn="l">
              <a:spcBef>
                <a:spcPts val="190"/>
              </a:spcBef>
            </a:pPr>
            <a:endParaRPr lang="fr-FR" sz="1200" spc="-10" dirty="0">
              <a:latin typeface="Arial" panose="020B0604020202020204" pitchFamily="34" charset="0"/>
              <a:cs typeface="Arial" panose="020B0604020202020204" pitchFamily="34" charset="0"/>
            </a:endParaRPr>
          </a:p>
          <a:p>
            <a:pPr algn="l">
              <a:spcBef>
                <a:spcPts val="190"/>
              </a:spcBef>
            </a:pPr>
            <a:endParaRPr lang="fr-FR" sz="1200" spc="-10" dirty="0">
              <a:latin typeface="Arial" panose="020B0604020202020204" pitchFamily="34" charset="0"/>
              <a:cs typeface="Arial" panose="020B0604020202020204" pitchFamily="34" charset="0"/>
            </a:endParaRPr>
          </a:p>
          <a:p>
            <a:pPr algn="l">
              <a:spcBef>
                <a:spcPts val="190"/>
              </a:spcBef>
            </a:pPr>
            <a:r>
              <a:rPr lang="fr-FR" b="1" dirty="0">
                <a:latin typeface="Arial" panose="020B0604020202020204" pitchFamily="34" charset="0"/>
                <a:cs typeface="Arial" panose="020B0604020202020204" pitchFamily="34" charset="0"/>
              </a:rPr>
              <a:t>CONTACT</a:t>
            </a:r>
            <a:endParaRPr lang="fr-FR" sz="1200" b="1" dirty="0">
              <a:latin typeface="Arial" panose="020B0604020202020204" pitchFamily="34" charset="0"/>
              <a:cs typeface="Arial" panose="020B0604020202020204" pitchFamily="34" charset="0"/>
            </a:endParaRPr>
          </a:p>
          <a:p>
            <a:pPr algn="l">
              <a:lnSpc>
                <a:spcPct val="100000"/>
              </a:lnSpc>
              <a:spcBef>
                <a:spcPts val="5"/>
              </a:spcBef>
            </a:pPr>
            <a:r>
              <a:rPr lang="fr-FR" sz="1200" spc="-10" dirty="0">
                <a:latin typeface="Arial" panose="020B0604020202020204" pitchFamily="34" charset="0"/>
                <a:cs typeface="Arial" panose="020B0604020202020204" pitchFamily="34" charset="0"/>
              </a:rPr>
              <a:t>compagnieeneauxtroubles@gmail.com</a:t>
            </a:r>
            <a:endParaRPr lang="fr-FR" sz="1200" dirty="0">
              <a:latin typeface="Arial" panose="020B0604020202020204" pitchFamily="34" charset="0"/>
              <a:cs typeface="Arial" panose="020B0604020202020204" pitchFamily="34" charset="0"/>
            </a:endParaRPr>
          </a:p>
          <a:p>
            <a:pPr algn="l">
              <a:lnSpc>
                <a:spcPct val="100000"/>
              </a:lnSpc>
              <a:spcBef>
                <a:spcPts val="145"/>
              </a:spcBef>
            </a:pPr>
            <a:r>
              <a:rPr lang="fr-FR" sz="1200" dirty="0">
                <a:solidFill>
                  <a:srgbClr val="212121"/>
                </a:solidFill>
                <a:latin typeface="Arial" panose="020B0604020202020204" pitchFamily="34" charset="0"/>
                <a:cs typeface="Arial" panose="020B0604020202020204" pitchFamily="34" charset="0"/>
              </a:rPr>
              <a:t>Mise</a:t>
            </a:r>
            <a:r>
              <a:rPr lang="fr-FR" sz="1200" spc="-5" dirty="0">
                <a:solidFill>
                  <a:srgbClr val="212121"/>
                </a:solidFill>
                <a:latin typeface="Arial" panose="020B0604020202020204" pitchFamily="34" charset="0"/>
                <a:cs typeface="Arial" panose="020B0604020202020204" pitchFamily="34" charset="0"/>
              </a:rPr>
              <a:t> </a:t>
            </a:r>
            <a:r>
              <a:rPr lang="fr-FR" sz="1200" dirty="0">
                <a:solidFill>
                  <a:srgbClr val="212121"/>
                </a:solidFill>
                <a:latin typeface="Arial" panose="020B0604020202020204" pitchFamily="34" charset="0"/>
                <a:cs typeface="Arial" panose="020B0604020202020204" pitchFamily="34" charset="0"/>
              </a:rPr>
              <a:t>en scène:</a:t>
            </a:r>
            <a:r>
              <a:rPr lang="fr-FR" sz="1200" spc="335" dirty="0">
                <a:solidFill>
                  <a:srgbClr val="212121"/>
                </a:solidFill>
                <a:latin typeface="Arial" panose="020B0604020202020204" pitchFamily="34" charset="0"/>
                <a:cs typeface="Arial" panose="020B0604020202020204" pitchFamily="34" charset="0"/>
              </a:rPr>
              <a:t> </a:t>
            </a:r>
            <a:r>
              <a:rPr lang="fr-FR" sz="1200" dirty="0">
                <a:solidFill>
                  <a:srgbClr val="212121"/>
                </a:solidFill>
                <a:latin typeface="Arial" panose="020B0604020202020204" pitchFamily="34" charset="0"/>
                <a:cs typeface="Arial" panose="020B0604020202020204" pitchFamily="34" charset="0"/>
              </a:rPr>
              <a:t>Paul </a:t>
            </a:r>
            <a:r>
              <a:rPr lang="fr-FR" sz="1200" dirty="0" err="1">
                <a:solidFill>
                  <a:srgbClr val="212121"/>
                </a:solidFill>
                <a:latin typeface="Arial" panose="020B0604020202020204" pitchFamily="34" charset="0"/>
                <a:cs typeface="Arial" panose="020B0604020202020204" pitchFamily="34" charset="0"/>
              </a:rPr>
              <a:t>Balagué</a:t>
            </a:r>
            <a:r>
              <a:rPr lang="fr-FR" sz="1200" dirty="0">
                <a:solidFill>
                  <a:srgbClr val="212121"/>
                </a:solidFill>
                <a:latin typeface="Arial" panose="020B0604020202020204" pitchFamily="34" charset="0"/>
                <a:cs typeface="Arial" panose="020B0604020202020204" pitchFamily="34" charset="0"/>
              </a:rPr>
              <a:t> /</a:t>
            </a:r>
            <a:r>
              <a:rPr lang="fr-FR" sz="1200" spc="335" dirty="0">
                <a:solidFill>
                  <a:srgbClr val="212121"/>
                </a:solidFill>
                <a:latin typeface="Arial" panose="020B0604020202020204" pitchFamily="34" charset="0"/>
                <a:cs typeface="Arial" panose="020B0604020202020204" pitchFamily="34" charset="0"/>
              </a:rPr>
              <a:t> </a:t>
            </a:r>
            <a:r>
              <a:rPr lang="fr-FR" sz="1200" dirty="0">
                <a:solidFill>
                  <a:srgbClr val="212121"/>
                </a:solidFill>
                <a:latin typeface="Arial" panose="020B0604020202020204" pitchFamily="34" charset="0"/>
                <a:cs typeface="Arial" panose="020B0604020202020204" pitchFamily="34" charset="0"/>
              </a:rPr>
              <a:t>paul.balague@gmail.com / 06</a:t>
            </a:r>
            <a:r>
              <a:rPr lang="fr-FR" sz="1200" spc="-5" dirty="0">
                <a:solidFill>
                  <a:srgbClr val="212121"/>
                </a:solidFill>
                <a:latin typeface="Arial" panose="020B0604020202020204" pitchFamily="34" charset="0"/>
                <a:cs typeface="Arial" panose="020B0604020202020204" pitchFamily="34" charset="0"/>
              </a:rPr>
              <a:t> </a:t>
            </a:r>
            <a:r>
              <a:rPr lang="fr-FR" sz="1200" dirty="0">
                <a:solidFill>
                  <a:srgbClr val="212121"/>
                </a:solidFill>
                <a:latin typeface="Arial" panose="020B0604020202020204" pitchFamily="34" charset="0"/>
                <a:cs typeface="Arial" panose="020B0604020202020204" pitchFamily="34" charset="0"/>
              </a:rPr>
              <a:t>07 31 05 </a:t>
            </a:r>
            <a:r>
              <a:rPr lang="fr-FR" sz="1200" spc="-25" dirty="0">
                <a:solidFill>
                  <a:srgbClr val="212121"/>
                </a:solidFill>
                <a:latin typeface="Arial" panose="020B0604020202020204" pitchFamily="34" charset="0"/>
                <a:cs typeface="Arial" panose="020B0604020202020204" pitchFamily="34" charset="0"/>
              </a:rPr>
              <a:t>84</a:t>
            </a:r>
            <a:endParaRPr lang="fr-FR" sz="1200" dirty="0">
              <a:latin typeface="Arial" panose="020B0604020202020204" pitchFamily="34" charset="0"/>
              <a:cs typeface="Arial" panose="020B0604020202020204" pitchFamily="34" charset="0"/>
            </a:endParaRPr>
          </a:p>
          <a:p>
            <a:pPr algn="l">
              <a:lnSpc>
                <a:spcPct val="100000"/>
              </a:lnSpc>
              <a:spcBef>
                <a:spcPts val="145"/>
              </a:spcBef>
            </a:pPr>
            <a:r>
              <a:rPr lang="fr-FR" sz="1200" dirty="0">
                <a:solidFill>
                  <a:srgbClr val="212121"/>
                </a:solidFill>
                <a:latin typeface="Arial" panose="020B0604020202020204" pitchFamily="34" charset="0"/>
                <a:cs typeface="Arial" panose="020B0604020202020204" pitchFamily="34" charset="0"/>
              </a:rPr>
              <a:t>Administration</a:t>
            </a:r>
            <a:r>
              <a:rPr lang="fr-FR" sz="1200" spc="-5" dirty="0">
                <a:solidFill>
                  <a:srgbClr val="212121"/>
                </a:solidFill>
                <a:latin typeface="Arial" panose="020B0604020202020204" pitchFamily="34" charset="0"/>
                <a:cs typeface="Arial" panose="020B0604020202020204" pitchFamily="34" charset="0"/>
              </a:rPr>
              <a:t> </a:t>
            </a:r>
            <a:r>
              <a:rPr lang="fr-FR" sz="1200" dirty="0">
                <a:solidFill>
                  <a:srgbClr val="212121"/>
                </a:solidFill>
                <a:latin typeface="Arial" panose="020B0604020202020204" pitchFamily="34" charset="0"/>
                <a:cs typeface="Arial" panose="020B0604020202020204" pitchFamily="34" charset="0"/>
              </a:rPr>
              <a:t>: Agathe</a:t>
            </a:r>
            <a:r>
              <a:rPr lang="fr-FR" sz="1200" spc="-5" dirty="0">
                <a:solidFill>
                  <a:srgbClr val="212121"/>
                </a:solidFill>
                <a:latin typeface="Arial" panose="020B0604020202020204" pitchFamily="34" charset="0"/>
                <a:cs typeface="Arial" panose="020B0604020202020204" pitchFamily="34" charset="0"/>
              </a:rPr>
              <a:t> </a:t>
            </a:r>
            <a:r>
              <a:rPr lang="fr-FR" sz="1200" dirty="0">
                <a:solidFill>
                  <a:srgbClr val="212121"/>
                </a:solidFill>
                <a:latin typeface="Arial" panose="020B0604020202020204" pitchFamily="34" charset="0"/>
                <a:cs typeface="Arial" panose="020B0604020202020204" pitchFamily="34" charset="0"/>
              </a:rPr>
              <a:t>Perrault / agathe@lakabane.org</a:t>
            </a:r>
            <a:r>
              <a:rPr lang="fr-FR" sz="1200" spc="-5" dirty="0">
                <a:solidFill>
                  <a:srgbClr val="212121"/>
                </a:solidFill>
                <a:latin typeface="Arial" panose="020B0604020202020204" pitchFamily="34" charset="0"/>
                <a:cs typeface="Arial" panose="020B0604020202020204" pitchFamily="34" charset="0"/>
              </a:rPr>
              <a:t> </a:t>
            </a:r>
            <a:r>
              <a:rPr lang="fr-FR" sz="1200" dirty="0">
                <a:solidFill>
                  <a:srgbClr val="212121"/>
                </a:solidFill>
                <a:latin typeface="Arial" panose="020B0604020202020204" pitchFamily="34" charset="0"/>
                <a:cs typeface="Arial" panose="020B0604020202020204" pitchFamily="34" charset="0"/>
              </a:rPr>
              <a:t>/ 06 29</a:t>
            </a:r>
            <a:r>
              <a:rPr lang="fr-FR" sz="1200" spc="-5" dirty="0">
                <a:solidFill>
                  <a:srgbClr val="212121"/>
                </a:solidFill>
                <a:latin typeface="Arial" panose="020B0604020202020204" pitchFamily="34" charset="0"/>
                <a:cs typeface="Arial" panose="020B0604020202020204" pitchFamily="34" charset="0"/>
              </a:rPr>
              <a:t> </a:t>
            </a:r>
            <a:r>
              <a:rPr lang="fr-FR" sz="1200" dirty="0">
                <a:solidFill>
                  <a:srgbClr val="212121"/>
                </a:solidFill>
                <a:latin typeface="Arial" panose="020B0604020202020204" pitchFamily="34" charset="0"/>
                <a:cs typeface="Arial" panose="020B0604020202020204" pitchFamily="34" charset="0"/>
              </a:rPr>
              <a:t>97 65</a:t>
            </a:r>
            <a:r>
              <a:rPr lang="fr-FR" sz="1200" spc="-5" dirty="0">
                <a:solidFill>
                  <a:srgbClr val="212121"/>
                </a:solidFill>
                <a:latin typeface="Arial" panose="020B0604020202020204" pitchFamily="34" charset="0"/>
                <a:cs typeface="Arial" panose="020B0604020202020204" pitchFamily="34" charset="0"/>
              </a:rPr>
              <a:t> </a:t>
            </a:r>
            <a:r>
              <a:rPr lang="fr-FR" sz="1200" spc="-25" dirty="0">
                <a:solidFill>
                  <a:srgbClr val="212121"/>
                </a:solidFill>
                <a:latin typeface="Arial" panose="020B0604020202020204" pitchFamily="34" charset="0"/>
                <a:cs typeface="Arial" panose="020B0604020202020204" pitchFamily="34" charset="0"/>
              </a:rPr>
              <a:t>71</a:t>
            </a:r>
            <a:endParaRPr lang="fr-FR" sz="1200" dirty="0">
              <a:latin typeface="Arial" panose="020B0604020202020204" pitchFamily="34" charset="0"/>
              <a:cs typeface="Arial" panose="020B0604020202020204" pitchFamily="34" charset="0"/>
            </a:endParaRPr>
          </a:p>
          <a:p>
            <a:pPr algn="l">
              <a:spcBef>
                <a:spcPts val="190"/>
              </a:spcBef>
            </a:pPr>
            <a:endParaRPr lang="fr-FR" sz="1200" dirty="0">
              <a:latin typeface="Arial" panose="020B0604020202020204" pitchFamily="34" charset="0"/>
              <a:cs typeface="Arial" panose="020B0604020202020204" pitchFamily="34" charset="0"/>
            </a:endParaRPr>
          </a:p>
          <a:p>
            <a:pPr algn="l">
              <a:spcBef>
                <a:spcPts val="190"/>
              </a:spcBef>
            </a:pPr>
            <a:endParaRPr lang="fr-FR" sz="1200" dirty="0">
              <a:latin typeface="Arial" panose="020B0604020202020204" pitchFamily="34" charset="0"/>
              <a:cs typeface="Arial" panose="020B0604020202020204" pitchFamily="34" charset="0"/>
            </a:endParaRPr>
          </a:p>
          <a:p>
            <a:pPr algn="ctr">
              <a:spcBef>
                <a:spcPts val="190"/>
              </a:spcBef>
            </a:pPr>
            <a:r>
              <a:rPr lang="fr-FR" sz="1200" dirty="0">
                <a:latin typeface="Arial" panose="020B0604020202020204" pitchFamily="34" charset="0"/>
                <a:cs typeface="Arial" panose="020B0604020202020204" pitchFamily="34" charset="0"/>
              </a:rPr>
              <a:t>« </a:t>
            </a:r>
            <a:r>
              <a:rPr lang="fr-FR" sz="1200" i="1" dirty="0">
                <a:latin typeface="Arial" panose="020B0604020202020204" pitchFamily="34" charset="0"/>
                <a:cs typeface="Arial" panose="020B0604020202020204" pitchFamily="34" charset="0"/>
              </a:rPr>
              <a:t>Tout mon travail, toute ma vie, tout ce que je fais parle de survie, non pas une triste et laborieuse survie, mais une survie pleine de grâce et de foi. On peut devoir affronter bien des défaites, mais on ne doit jamais être défait</a:t>
            </a:r>
            <a:r>
              <a:rPr lang="fr-FR" sz="1200" dirty="0">
                <a:latin typeface="Arial" panose="020B0604020202020204" pitchFamily="34" charset="0"/>
                <a:cs typeface="Arial" panose="020B0604020202020204" pitchFamily="34" charset="0"/>
              </a:rPr>
              <a:t>. »</a:t>
            </a:r>
          </a:p>
          <a:p>
            <a:pPr algn="ctr">
              <a:spcBef>
                <a:spcPts val="190"/>
              </a:spcBef>
            </a:pPr>
            <a:r>
              <a:rPr lang="fr-FR" sz="1200" dirty="0">
                <a:latin typeface="Arial" panose="020B0604020202020204" pitchFamily="34" charset="0"/>
                <a:cs typeface="Arial" panose="020B0604020202020204" pitchFamily="34" charset="0"/>
              </a:rPr>
              <a:t>Maya </a:t>
            </a:r>
            <a:r>
              <a:rPr lang="fr-FR" sz="1200" dirty="0" err="1">
                <a:latin typeface="Arial" panose="020B0604020202020204" pitchFamily="34" charset="0"/>
                <a:cs typeface="Arial" panose="020B0604020202020204" pitchFamily="34" charset="0"/>
              </a:rPr>
              <a:t>Angelou</a:t>
            </a:r>
            <a:endParaRPr lang="fr-FR" sz="1200" dirty="0">
              <a:latin typeface="Arial" panose="020B0604020202020204" pitchFamily="34" charset="0"/>
              <a:cs typeface="Arial" panose="020B0604020202020204" pitchFamily="34" charset="0"/>
            </a:endParaRPr>
          </a:p>
        </p:txBody>
      </p:sp>
      <p:sp>
        <p:nvSpPr>
          <p:cNvPr id="5" name="object 5"/>
          <p:cNvSpPr txBox="1">
            <a:spLocks noGrp="1"/>
          </p:cNvSpPr>
          <p:nvPr>
            <p:ph type="sldNum" sz="quarter" idx="7"/>
          </p:nvPr>
        </p:nvSpPr>
        <p:spPr>
          <a:xfrm>
            <a:off x="7324725" y="10375900"/>
            <a:ext cx="244475" cy="181609"/>
          </a:xfrm>
          <a:prstGeom prst="rect">
            <a:avLst/>
          </a:prstGeom>
        </p:spPr>
        <p:txBody>
          <a:bodyPr vert="horz" wrap="square" lIns="0" tIns="0" rIns="0" bIns="0" rtlCol="0">
            <a:spAutoFit/>
          </a:bodyPr>
          <a:lstStyle/>
          <a:p>
            <a:pPr marL="38100">
              <a:lnSpc>
                <a:spcPts val="1315"/>
              </a:lnSpc>
            </a:pPr>
            <a:fld id="{81D60167-4931-47E6-BA6A-407CBD079E47}" type="slidenum">
              <a:rPr spc="-25" dirty="0"/>
              <a:t>4</a:t>
            </a:fld>
            <a:endParaRPr spc="-25" dirty="0"/>
          </a:p>
        </p:txBody>
      </p:sp>
      <p:sp>
        <p:nvSpPr>
          <p:cNvPr id="6" name="AutoShape 4" descr="La Kabane | Maison d'artis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6"/>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7709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xfrm>
            <a:off x="7213600" y="10375900"/>
            <a:ext cx="244475" cy="181609"/>
          </a:xfrm>
          <a:prstGeom prst="rect">
            <a:avLst/>
          </a:prstGeom>
        </p:spPr>
        <p:txBody>
          <a:bodyPr vert="horz" wrap="square" lIns="0" tIns="0" rIns="0" bIns="0" rtlCol="0">
            <a:spAutoFit/>
          </a:bodyPr>
          <a:lstStyle/>
          <a:p>
            <a:pPr marL="38100">
              <a:lnSpc>
                <a:spcPts val="1315"/>
              </a:lnSpc>
            </a:pPr>
            <a:fld id="{81D60167-4931-47E6-BA6A-407CBD079E47}" type="slidenum">
              <a:rPr spc="-25" dirty="0"/>
              <a:t>5</a:t>
            </a:fld>
            <a:endParaRPr spc="-25" dirty="0"/>
          </a:p>
        </p:txBody>
      </p:sp>
      <p:pic>
        <p:nvPicPr>
          <p:cNvPr id="7" name="object 5"/>
          <p:cNvPicPr/>
          <p:nvPr/>
        </p:nvPicPr>
        <p:blipFill>
          <a:blip r:embed="rId2" cstate="print"/>
          <a:stretch>
            <a:fillRect/>
          </a:stretch>
        </p:blipFill>
        <p:spPr>
          <a:xfrm>
            <a:off x="679548" y="5742862"/>
            <a:ext cx="6400800" cy="4252038"/>
          </a:xfrm>
          <a:prstGeom prst="rect">
            <a:avLst/>
          </a:prstGeom>
        </p:spPr>
      </p:pic>
      <p:pic>
        <p:nvPicPr>
          <p:cNvPr id="8" name="object 4"/>
          <p:cNvPicPr/>
          <p:nvPr/>
        </p:nvPicPr>
        <p:blipFill>
          <a:blip r:embed="rId3" cstate="print"/>
          <a:stretch>
            <a:fillRect/>
          </a:stretch>
        </p:blipFill>
        <p:spPr>
          <a:xfrm>
            <a:off x="660400" y="585697"/>
            <a:ext cx="6400800" cy="4590748"/>
          </a:xfrm>
          <a:prstGeom prst="rect">
            <a:avLst/>
          </a:prstGeom>
        </p:spPr>
      </p:pic>
      <p:sp>
        <p:nvSpPr>
          <p:cNvPr id="9" name="Rectangle 8"/>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618969" y="4945613"/>
            <a:ext cx="1950231" cy="230832"/>
          </a:xfrm>
          <a:prstGeom prst="rect">
            <a:avLst/>
          </a:prstGeom>
        </p:spPr>
        <p:txBody>
          <a:bodyPr wrap="square">
            <a:spAutoFit/>
          </a:bodyPr>
          <a:lstStyle/>
          <a:p>
            <a:r>
              <a:rPr lang="fr-FR" sz="900" dirty="0">
                <a:solidFill>
                  <a:schemeClr val="bg1"/>
                </a:solidFill>
                <a:latin typeface="Bahnschrift" panose="020B0502040204020203" pitchFamily="34" charset="0"/>
              </a:rPr>
              <a:t>Crédit photo : </a:t>
            </a:r>
            <a:r>
              <a:rPr lang="fr-FR" sz="900" dirty="0" err="1">
                <a:solidFill>
                  <a:schemeClr val="bg1"/>
                </a:solidFill>
                <a:latin typeface="Bahnschrift" panose="020B0502040204020203" pitchFamily="34" charset="0"/>
              </a:rPr>
              <a:t>AchilleBird</a:t>
            </a:r>
            <a:r>
              <a:rPr lang="fr-FR" sz="900" dirty="0">
                <a:solidFill>
                  <a:schemeClr val="bg1"/>
                </a:solidFill>
                <a:latin typeface="Bahnschrift" panose="020B0502040204020203" pitchFamily="34" charset="0"/>
              </a:rPr>
              <a:t>.</a:t>
            </a:r>
          </a:p>
        </p:txBody>
      </p:sp>
      <p:sp>
        <p:nvSpPr>
          <p:cNvPr id="11" name="Rectangle 10"/>
          <p:cNvSpPr/>
          <p:nvPr/>
        </p:nvSpPr>
        <p:spPr>
          <a:xfrm>
            <a:off x="5629911" y="9716598"/>
            <a:ext cx="1950231" cy="230832"/>
          </a:xfrm>
          <a:prstGeom prst="rect">
            <a:avLst/>
          </a:prstGeom>
        </p:spPr>
        <p:txBody>
          <a:bodyPr wrap="square">
            <a:spAutoFit/>
          </a:bodyPr>
          <a:lstStyle/>
          <a:p>
            <a:r>
              <a:rPr lang="fr-FR" sz="900" dirty="0">
                <a:solidFill>
                  <a:schemeClr val="bg1"/>
                </a:solidFill>
                <a:latin typeface="Bahnschrift" panose="020B0502040204020203" pitchFamily="34" charset="0"/>
              </a:rPr>
              <a:t>Crédit photo : </a:t>
            </a:r>
            <a:r>
              <a:rPr lang="fr-FR" sz="900" dirty="0" err="1">
                <a:solidFill>
                  <a:schemeClr val="bg1"/>
                </a:solidFill>
                <a:latin typeface="Bahnschrift" panose="020B0502040204020203" pitchFamily="34" charset="0"/>
              </a:rPr>
              <a:t>AchilleBird</a:t>
            </a:r>
            <a:r>
              <a:rPr lang="fr-FR" sz="900" dirty="0">
                <a:solidFill>
                  <a:schemeClr val="bg1"/>
                </a:solidFill>
                <a:latin typeface="Bahnschrift" panose="020B0502040204020203"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p:cNvSpPr txBox="1"/>
          <p:nvPr/>
        </p:nvSpPr>
        <p:spPr>
          <a:xfrm>
            <a:off x="584200" y="1605950"/>
            <a:ext cx="6629400" cy="9005029"/>
          </a:xfrm>
          <a:prstGeom prst="rect">
            <a:avLst/>
          </a:prstGeom>
        </p:spPr>
        <p:txBody>
          <a:bodyPr vert="horz" wrap="square" lIns="0" tIns="99060" rIns="0" bIns="0" rtlCol="0">
            <a:spAutoFit/>
          </a:bodyPr>
          <a:lstStyle/>
          <a:p>
            <a:pPr marL="12700">
              <a:lnSpc>
                <a:spcPct val="100000"/>
              </a:lnSpc>
              <a:spcBef>
                <a:spcPts val="780"/>
              </a:spcBef>
            </a:pPr>
            <a:r>
              <a:rPr b="1" dirty="0">
                <a:latin typeface="Arial" panose="020B0604020202020204" pitchFamily="34" charset="0"/>
                <a:cs typeface="Arial" panose="020B0604020202020204" pitchFamily="34" charset="0"/>
              </a:rPr>
              <a:t>I</a:t>
            </a:r>
            <a:r>
              <a:rPr lang="fr-FR" b="1" dirty="0">
                <a:latin typeface="Arial" panose="020B0604020202020204" pitchFamily="34" charset="0"/>
                <a:cs typeface="Arial" panose="020B0604020202020204" pitchFamily="34" charset="0"/>
              </a:rPr>
              <a:t>NTENTION</a:t>
            </a:r>
          </a:p>
          <a:p>
            <a:pPr marL="12700">
              <a:lnSpc>
                <a:spcPct val="100000"/>
              </a:lnSpc>
              <a:spcBef>
                <a:spcPts val="780"/>
              </a:spcBef>
            </a:pPr>
            <a:endParaRPr lang="fr-FR" b="1" dirty="0">
              <a:latin typeface="Arial" panose="020B0604020202020204" pitchFamily="34" charset="0"/>
              <a:cs typeface="Arial" panose="020B0604020202020204" pitchFamily="34" charset="0"/>
            </a:endParaRPr>
          </a:p>
          <a:p>
            <a:pPr rtl="0"/>
            <a:r>
              <a:rPr lang="fr-FR" sz="1200" dirty="0">
                <a:latin typeface="Arial" panose="020B0604020202020204" pitchFamily="34" charset="0"/>
                <a:cs typeface="Arial" panose="020B0604020202020204" pitchFamily="34" charset="0"/>
              </a:rPr>
              <a:t>La Compagnie en Eaux Troubles est un rassemblement de </a:t>
            </a:r>
            <a:r>
              <a:rPr lang="fr-FR" sz="1200" dirty="0" err="1">
                <a:latin typeface="Arial" panose="020B0604020202020204" pitchFamily="34" charset="0"/>
                <a:cs typeface="Arial" panose="020B0604020202020204" pitchFamily="34" charset="0"/>
              </a:rPr>
              <a:t>créateurices</a:t>
            </a:r>
            <a:r>
              <a:rPr lang="fr-FR" sz="1200" dirty="0">
                <a:latin typeface="Arial" panose="020B0604020202020204" pitchFamily="34" charset="0"/>
                <a:cs typeface="Arial" panose="020B0604020202020204" pitchFamily="34" charset="0"/>
              </a:rPr>
              <a:t> fondé en 2012. Une troupe qui privilégie les collaborations longues. Elle a à son actif sept spectacles, tous mis en scène et écrits ou adaptés par Paul </a:t>
            </a:r>
            <a:r>
              <a:rPr lang="fr-FR" sz="1200" dirty="0" err="1">
                <a:latin typeface="Arial" panose="020B0604020202020204" pitchFamily="34" charset="0"/>
                <a:cs typeface="Arial" panose="020B0604020202020204" pitchFamily="34" charset="0"/>
              </a:rPr>
              <a:t>Balagué</a:t>
            </a:r>
            <a:r>
              <a:rPr lang="fr-FR" sz="1200" dirty="0">
                <a:latin typeface="Arial" panose="020B0604020202020204" pitchFamily="34" charset="0"/>
                <a:cs typeface="Arial" panose="020B0604020202020204" pitchFamily="34" charset="0"/>
              </a:rPr>
              <a:t>. La compagnie revendique un théâtre populaire, épique et contemporain. Ses spectacles se veulent des grandes œuvres de fiction humanistes, poétiques et sociales, interrogeant le rêve d’un monde meilleur et les rapports des humains entre eux. Depuis dix ans, elle aborde, grâce au souffle épique et à travers la fiction, les grands problèmes et failles que rencontrent notre modèle de société occidental et notre monde moderne. Chaque création recherche un théâtre dépouillé et suggestif, travaillant à la fois sur la pop culture contemporaine et les territoires oniriques. Elle mêle médiums actuels et théâtre de tréteaux, ludisme et fiction, questions contemporaines et mondes imaginaires, création artistique et transmission aux publics et aux territoires.</a:t>
            </a:r>
            <a:endParaRPr lang="fr-FR" sz="1200" b="0" dirty="0">
              <a:effectLst/>
              <a:latin typeface="Arial" panose="020B0604020202020204" pitchFamily="34" charset="0"/>
              <a:cs typeface="Arial" panose="020B0604020202020204" pitchFamily="34" charset="0"/>
            </a:endParaRPr>
          </a:p>
          <a:p>
            <a:br>
              <a:rPr lang="fr-FR" sz="1200" dirty="0"/>
            </a:br>
            <a:endParaRPr sz="1200" dirty="0">
              <a:latin typeface="Arial" panose="020B0604020202020204" pitchFamily="34" charset="0"/>
              <a:cs typeface="Arial" panose="020B0604020202020204" pitchFamily="34" charset="0"/>
            </a:endParaRPr>
          </a:p>
          <a:p>
            <a:pPr marL="12700">
              <a:lnSpc>
                <a:spcPct val="100000"/>
              </a:lnSpc>
              <a:spcAft>
                <a:spcPts val="1200"/>
              </a:spcAft>
            </a:pPr>
            <a:r>
              <a:rPr b="1" spc="-10" dirty="0">
                <a:latin typeface="Arial" panose="020B0604020202020204" pitchFamily="34" charset="0"/>
                <a:cs typeface="Arial" panose="020B0604020202020204" pitchFamily="34" charset="0"/>
              </a:rPr>
              <a:t>H</a:t>
            </a:r>
            <a:r>
              <a:rPr lang="fr-FR" b="1" spc="-10" dirty="0">
                <a:latin typeface="Arial" panose="020B0604020202020204" pitchFamily="34" charset="0"/>
                <a:cs typeface="Arial" panose="020B0604020202020204" pitchFamily="34" charset="0"/>
              </a:rPr>
              <a:t>ISTORIQUE</a:t>
            </a:r>
            <a:endParaRPr lang="fr-FR" dirty="0">
              <a:latin typeface="Arial" panose="020B0604020202020204" pitchFamily="34" charset="0"/>
              <a:cs typeface="Arial" panose="020B0604020202020204" pitchFamily="34" charset="0"/>
            </a:endParaRPr>
          </a:p>
          <a:p>
            <a:pPr marL="12700">
              <a:lnSpc>
                <a:spcPct val="100000"/>
              </a:lnSpc>
            </a:pPr>
            <a:r>
              <a:rPr lang="fr-FR" sz="1200" spc="-5" dirty="0">
                <a:latin typeface="Arial" panose="020B0604020202020204" pitchFamily="34" charset="0"/>
                <a:cs typeface="Arial" panose="020B0604020202020204" pitchFamily="34" charset="0"/>
              </a:rPr>
              <a:t>La compagnie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commence à Paris 3 en 2012, avec (</a:t>
            </a:r>
            <a:r>
              <a:rPr sz="1200" i="1" dirty="0">
                <a:latin typeface="Arial" panose="020B0604020202020204" pitchFamily="34" charset="0"/>
                <a:cs typeface="Arial" panose="020B0604020202020204" pitchFamily="34" charset="0"/>
              </a:rPr>
              <a:t>Dans la brume, les morts </a:t>
            </a:r>
            <a:r>
              <a:rPr sz="1200" dirty="0">
                <a:latin typeface="Arial" panose="020B0604020202020204" pitchFamily="34" charset="0"/>
                <a:cs typeface="Arial" panose="020B0604020202020204" pitchFamily="34" charset="0"/>
              </a:rPr>
              <a:t>d’après </a:t>
            </a:r>
            <a:r>
              <a:rPr sz="1200" spc="-25" dirty="0">
                <a:latin typeface="Arial" panose="020B0604020202020204" pitchFamily="34" charset="0"/>
                <a:cs typeface="Arial" panose="020B0604020202020204" pitchFamily="34" charset="0"/>
              </a:rPr>
              <a:t>les </a:t>
            </a:r>
            <a:r>
              <a:rPr sz="1200" dirty="0">
                <a:latin typeface="Arial" panose="020B0604020202020204" pitchFamily="34" charset="0"/>
                <a:cs typeface="Arial" panose="020B0604020202020204" pitchFamily="34" charset="0"/>
              </a:rPr>
              <a:t>pièces de John Millington Synge</a:t>
            </a:r>
            <a:r>
              <a:rPr lang="fr-FR" sz="1200"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Des souris et des hommes</a:t>
            </a:r>
            <a:r>
              <a:rPr lang="fr-FR" sz="1200" i="1" dirty="0">
                <a:latin typeface="Arial" panose="020B0604020202020204" pitchFamily="34" charset="0"/>
                <a:cs typeface="Arial" panose="020B0604020202020204" pitchFamily="34" charset="0"/>
              </a:rPr>
              <a:t> et </a:t>
            </a:r>
            <a:r>
              <a:rPr lang="fr-FR" sz="1200" i="1" dirty="0" err="1">
                <a:latin typeface="Arial" panose="020B0604020202020204" pitchFamily="34" charset="0"/>
                <a:cs typeface="Arial" panose="020B0604020202020204" pitchFamily="34" charset="0"/>
              </a:rPr>
              <a:t>Woyzeck</a:t>
            </a:r>
            <a:r>
              <a:rPr sz="1200" i="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Puis, </a:t>
            </a:r>
            <a:r>
              <a:rPr sz="1200" dirty="0" err="1">
                <a:latin typeface="Arial" panose="020B0604020202020204" pitchFamily="34" charset="0"/>
                <a:cs typeface="Arial" panose="020B0604020202020204" pitchFamily="34" charset="0"/>
              </a:rPr>
              <a:t>elle</a:t>
            </a:r>
            <a:r>
              <a:rPr lang="fr-FR" sz="1200" dirty="0">
                <a:latin typeface="Arial" panose="020B0604020202020204" pitchFamily="34" charset="0"/>
                <a:cs typeface="Arial" panose="020B0604020202020204" pitchFamily="34" charset="0"/>
              </a:rPr>
              <a:t> est </a:t>
            </a:r>
            <a:r>
              <a:rPr sz="1200" dirty="0" err="1">
                <a:latin typeface="Arial" panose="020B0604020202020204" pitchFamily="34" charset="0"/>
                <a:cs typeface="Arial" panose="020B0604020202020204" pitchFamily="34" charset="0"/>
              </a:rPr>
              <a:t>accueillie</a:t>
            </a:r>
            <a:r>
              <a:rPr sz="1200" dirty="0">
                <a:latin typeface="Arial" panose="020B0604020202020204" pitchFamily="34" charset="0"/>
                <a:cs typeface="Arial" panose="020B0604020202020204" pitchFamily="34" charset="0"/>
              </a:rPr>
              <a:t> au Théâtre du Soleil de</a:t>
            </a:r>
            <a:r>
              <a:rPr lang="fr-FR" sz="12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2014 </a:t>
            </a:r>
            <a:r>
              <a:rPr sz="1200" dirty="0" err="1">
                <a:latin typeface="Arial" panose="020B0604020202020204" pitchFamily="34" charset="0"/>
                <a:cs typeface="Arial" panose="020B0604020202020204" pitchFamily="34" charset="0"/>
              </a:rPr>
              <a:t>à</a:t>
            </a:r>
            <a:r>
              <a:rPr sz="1200" dirty="0">
                <a:latin typeface="Arial" panose="020B0604020202020204" pitchFamily="34" charset="0"/>
                <a:cs typeface="Arial" panose="020B0604020202020204" pitchFamily="34" charset="0"/>
              </a:rPr>
              <a:t> 2016 pour y </a:t>
            </a:r>
            <a:r>
              <a:rPr sz="1200" spc="-10" dirty="0" err="1">
                <a:latin typeface="Arial" panose="020B0604020202020204" pitchFamily="34" charset="0"/>
                <a:cs typeface="Arial" panose="020B0604020202020204" pitchFamily="34" charset="0"/>
              </a:rPr>
              <a:t>créer</a:t>
            </a:r>
            <a:r>
              <a:rPr lang="fr-FR" sz="1200"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MERLIN</a:t>
            </a:r>
            <a:r>
              <a:rPr sz="1200" i="1" spc="-15"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a:t>
            </a:r>
            <a:r>
              <a:rPr sz="1200" i="1" spc="-10"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Une</a:t>
            </a:r>
            <a:r>
              <a:rPr sz="1200" i="1" spc="-10"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saga</a:t>
            </a:r>
            <a:r>
              <a:rPr sz="1200" i="1" spc="-10"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théâtrale,</a:t>
            </a:r>
            <a:r>
              <a:rPr sz="1200" i="1"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d’après</a:t>
            </a:r>
            <a:r>
              <a:rPr sz="1200" spc="-1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Tankred</a:t>
            </a:r>
            <a:r>
              <a:rPr sz="1200" spc="-10"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Dorst</a:t>
            </a:r>
            <a:r>
              <a:rPr sz="1200" spc="-10" dirty="0">
                <a:latin typeface="Arial" panose="020B0604020202020204" pitchFamily="34" charset="0"/>
                <a:cs typeface="Arial" panose="020B0604020202020204" pitchFamily="34" charset="0"/>
              </a:rPr>
              <a:t>.</a:t>
            </a:r>
            <a:r>
              <a:rPr lang="fr-FR" sz="1200" spc="-1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En</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18 - 19 elle crée le spectacle </a:t>
            </a:r>
            <a:r>
              <a:rPr sz="1200" i="1" dirty="0">
                <a:latin typeface="Arial" panose="020B0604020202020204" pitchFamily="34" charset="0"/>
                <a:cs typeface="Arial" panose="020B0604020202020204" pitchFamily="34" charset="0"/>
              </a:rPr>
              <a:t>Chroniques Pirates, </a:t>
            </a:r>
            <a:r>
              <a:rPr sz="1200" dirty="0">
                <a:latin typeface="Arial" panose="020B0604020202020204" pitchFamily="34" charset="0"/>
                <a:cs typeface="Arial" panose="020B0604020202020204" pitchFamily="34" charset="0"/>
              </a:rPr>
              <a:t>au </a:t>
            </a:r>
            <a:r>
              <a:rPr sz="1200" dirty="0" err="1">
                <a:latin typeface="Arial" panose="020B0604020202020204" pitchFamily="34" charset="0"/>
                <a:cs typeface="Arial" panose="020B0604020202020204" pitchFamily="34" charset="0"/>
              </a:rPr>
              <a:t>Théâtre</a:t>
            </a:r>
            <a:r>
              <a:rPr sz="1200"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l'Échangeur</a:t>
            </a:r>
            <a:r>
              <a:rPr sz="1200" spc="-10" dirty="0">
                <a:latin typeface="Arial" panose="020B0604020202020204" pitchFamily="34" charset="0"/>
                <a:cs typeface="Arial" panose="020B0604020202020204" pitchFamily="34" charset="0"/>
              </a:rPr>
              <a:t>.</a:t>
            </a:r>
            <a:endParaRPr lang="fr-FR" sz="1200" spc="-10" dirty="0">
              <a:latin typeface="Arial" panose="020B0604020202020204" pitchFamily="34" charset="0"/>
              <a:cs typeface="Arial" panose="020B0604020202020204" pitchFamily="34" charset="0"/>
            </a:endParaRPr>
          </a:p>
          <a:p>
            <a:pPr marL="12700">
              <a:lnSpc>
                <a:spcPct val="100000"/>
              </a:lnSpc>
            </a:pPr>
            <a:r>
              <a:rPr sz="1200" dirty="0" err="1">
                <a:latin typeface="Arial" panose="020B0604020202020204" pitchFamily="34" charset="0"/>
                <a:cs typeface="Arial" panose="020B0604020202020204" pitchFamily="34" charset="0"/>
              </a:rPr>
              <a:t>En</a:t>
            </a:r>
            <a:r>
              <a:rPr sz="1200" dirty="0">
                <a:latin typeface="Arial" panose="020B0604020202020204" pitchFamily="34" charset="0"/>
                <a:cs typeface="Arial" panose="020B0604020202020204" pitchFamily="34" charset="0"/>
              </a:rPr>
              <a:t> 20-21, </a:t>
            </a:r>
            <a:r>
              <a:rPr sz="1200" dirty="0" err="1">
                <a:latin typeface="Arial" panose="020B0604020202020204" pitchFamily="34" charset="0"/>
                <a:cs typeface="Arial" panose="020B0604020202020204" pitchFamily="34" charset="0"/>
              </a:rPr>
              <a:t>elle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organise</a:t>
            </a:r>
            <a:r>
              <a:rPr sz="1200" dirty="0">
                <a:latin typeface="Arial" panose="020B0604020202020204" pitchFamily="34" charset="0"/>
                <a:cs typeface="Arial" panose="020B0604020202020204" pitchFamily="34" charset="0"/>
              </a:rPr>
              <a:t> un </a:t>
            </a:r>
            <a:r>
              <a:rPr sz="1200" dirty="0" err="1">
                <a:latin typeface="Arial" panose="020B0604020202020204" pitchFamily="34" charset="0"/>
                <a:cs typeface="Arial" panose="020B0604020202020204" pitchFamily="34" charset="0"/>
              </a:rPr>
              <a:t>Sommet</a:t>
            </a:r>
            <a:r>
              <a:rPr sz="1200" dirty="0">
                <a:latin typeface="Arial" panose="020B0604020202020204" pitchFamily="34" charset="0"/>
                <a:cs typeface="Arial" panose="020B0604020202020204" pitchFamily="34" charset="0"/>
              </a:rPr>
              <a:t> du spectacle vivant pour inciter </a:t>
            </a:r>
            <a:r>
              <a:rPr sz="1200" spc="-50" dirty="0" err="1">
                <a:latin typeface="Arial" panose="020B0604020202020204" pitchFamily="34" charset="0"/>
                <a:cs typeface="Arial" panose="020B0604020202020204" pitchFamily="34" charset="0"/>
              </a:rPr>
              <a:t>à</a:t>
            </a:r>
            <a:r>
              <a:rPr lang="fr-FR" sz="1200" spc="-5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mutualiser</a:t>
            </a:r>
            <a:r>
              <a:rPr sz="1200" dirty="0">
                <a:latin typeface="Arial" panose="020B0604020202020204" pitchFamily="34" charset="0"/>
                <a:cs typeface="Arial" panose="020B0604020202020204" pitchFamily="34" charset="0"/>
              </a:rPr>
              <a:t> les </a:t>
            </a:r>
            <a:r>
              <a:rPr sz="1200" dirty="0" err="1">
                <a:latin typeface="Arial" panose="020B0604020202020204" pitchFamily="34" charset="0"/>
                <a:cs typeface="Arial" panose="020B0604020202020204" pitchFamily="34" charset="0"/>
              </a:rPr>
              <a:t>moyens</a:t>
            </a:r>
            <a:r>
              <a:rPr sz="1200" dirty="0">
                <a:latin typeface="Arial" panose="020B0604020202020204" pitchFamily="34" charset="0"/>
                <a:cs typeface="Arial" panose="020B0604020202020204" pitchFamily="34" charset="0"/>
              </a:rPr>
              <a:t> et </a:t>
            </a:r>
            <a:r>
              <a:rPr sz="1200" dirty="0" err="1">
                <a:latin typeface="Arial" panose="020B0604020202020204" pitchFamily="34" charset="0"/>
                <a:cs typeface="Arial" panose="020B0604020202020204" pitchFamily="34" charset="0"/>
              </a:rPr>
              <a:t>créer</a:t>
            </a:r>
            <a:r>
              <a:rPr sz="1200" dirty="0">
                <a:latin typeface="Arial" panose="020B0604020202020204" pitchFamily="34" charset="0"/>
                <a:cs typeface="Arial" panose="020B0604020202020204" pitchFamily="34" charset="0"/>
              </a:rPr>
              <a:t> du lien entre les </a:t>
            </a:r>
            <a:r>
              <a:rPr sz="1200" dirty="0" err="1">
                <a:latin typeface="Arial" panose="020B0604020202020204" pitchFamily="34" charset="0"/>
                <a:cs typeface="Arial" panose="020B0604020202020204" pitchFamily="34" charset="0"/>
              </a:rPr>
              <a:t>groupes</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artistiques</a:t>
            </a:r>
            <a:r>
              <a:rPr sz="1200" dirty="0">
                <a:latin typeface="Arial" panose="020B0604020202020204" pitchFamily="34" charset="0"/>
                <a:cs typeface="Arial" panose="020B0604020202020204" pitchFamily="34" charset="0"/>
              </a:rPr>
              <a:t>. Elle fait </a:t>
            </a:r>
            <a:r>
              <a:rPr sz="1200" spc="-10" dirty="0" err="1">
                <a:latin typeface="Arial" panose="020B0604020202020204" pitchFamily="34" charset="0"/>
                <a:cs typeface="Arial" panose="020B0604020202020204" pitchFamily="34" charset="0"/>
              </a:rPr>
              <a:t>partie</a:t>
            </a:r>
            <a:r>
              <a:rPr sz="1200" spc="-1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depuis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la </a:t>
            </a:r>
            <a:r>
              <a:rPr sz="1200" dirty="0">
                <a:solidFill>
                  <a:schemeClr val="tx1"/>
                </a:solidFill>
                <a:latin typeface="Arial" panose="020B0604020202020204" pitchFamily="34" charset="0"/>
                <a:cs typeface="Arial" panose="020B0604020202020204" pitchFamily="34" charset="0"/>
              </a:rPr>
              <a:t>Fédération</a:t>
            </a:r>
            <a:r>
              <a:rPr sz="1200" spc="-5" dirty="0">
                <a:solidFill>
                  <a:schemeClr val="tx1"/>
                </a:solidFill>
                <a:latin typeface="Arial" panose="020B0604020202020204" pitchFamily="34" charset="0"/>
                <a:cs typeface="Arial" panose="020B0604020202020204" pitchFamily="34" charset="0"/>
              </a:rPr>
              <a:t> </a:t>
            </a:r>
            <a:r>
              <a:rPr sz="1200" dirty="0">
                <a:solidFill>
                  <a:schemeClr val="tx1"/>
                </a:solidFill>
                <a:latin typeface="Arial" panose="020B0604020202020204" pitchFamily="34" charset="0"/>
                <a:cs typeface="Arial" panose="020B0604020202020204" pitchFamily="34" charset="0"/>
              </a:rPr>
              <a:t>des Pirates</a:t>
            </a:r>
            <a:r>
              <a:rPr sz="1200" spc="-5" dirty="0">
                <a:solidFill>
                  <a:schemeClr val="tx1"/>
                </a:solidFill>
                <a:latin typeface="Arial" panose="020B0604020202020204" pitchFamily="34" charset="0"/>
                <a:cs typeface="Arial" panose="020B0604020202020204" pitchFamily="34" charset="0"/>
              </a:rPr>
              <a:t> </a:t>
            </a:r>
            <a:r>
              <a:rPr sz="1200" dirty="0">
                <a:solidFill>
                  <a:schemeClr val="tx1"/>
                </a:solidFill>
                <a:latin typeface="Arial" panose="020B0604020202020204" pitchFamily="34" charset="0"/>
                <a:cs typeface="Arial" panose="020B0604020202020204" pitchFamily="34" charset="0"/>
              </a:rPr>
              <a:t>du</a:t>
            </a:r>
            <a:r>
              <a:rPr sz="1200" spc="-5" dirty="0">
                <a:solidFill>
                  <a:schemeClr val="tx1"/>
                </a:solidFill>
                <a:latin typeface="Arial" panose="020B0604020202020204" pitchFamily="34" charset="0"/>
                <a:cs typeface="Arial" panose="020B0604020202020204" pitchFamily="34" charset="0"/>
              </a:rPr>
              <a:t> </a:t>
            </a:r>
            <a:r>
              <a:rPr sz="1200" dirty="0">
                <a:solidFill>
                  <a:schemeClr val="tx1"/>
                </a:solidFill>
                <a:latin typeface="Arial" panose="020B0604020202020204" pitchFamily="34" charset="0"/>
                <a:cs typeface="Arial" panose="020B0604020202020204" pitchFamily="34" charset="0"/>
              </a:rPr>
              <a:t>Spectacle Vivant</a:t>
            </a:r>
            <a:r>
              <a:rPr sz="1200" dirty="0">
                <a:latin typeface="Arial" panose="020B0604020202020204" pitchFamily="34" charset="0"/>
                <a:cs typeface="Arial" panose="020B0604020202020204" pitchFamily="34" charset="0"/>
              </a:rPr>
              <a:t>.</a:t>
            </a:r>
            <a:r>
              <a:rP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Cette même saison, la compagnie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crée</a:t>
            </a:r>
            <a:r>
              <a:rPr sz="1200" dirty="0">
                <a:latin typeface="Arial" panose="020B0604020202020204" pitchFamily="34" charset="0"/>
                <a:cs typeface="Arial" panose="020B0604020202020204" pitchFamily="34" charset="0"/>
              </a:rPr>
              <a:t> </a:t>
            </a:r>
            <a:r>
              <a:rPr sz="1200" i="1" dirty="0">
                <a:latin typeface="Arial" panose="020B0604020202020204" pitchFamily="34" charset="0"/>
                <a:cs typeface="Arial" panose="020B0604020202020204" pitchFamily="34" charset="0"/>
              </a:rPr>
              <a:t>ELDORADO </a:t>
            </a:r>
            <a:r>
              <a:rPr sz="1200" dirty="0" err="1">
                <a:latin typeface="Arial" panose="020B0604020202020204" pitchFamily="34" charset="0"/>
                <a:cs typeface="Arial" panose="020B0604020202020204" pitchFamily="34" charset="0"/>
              </a:rPr>
              <a:t>d’après</a:t>
            </a:r>
            <a:r>
              <a:rPr sz="1200" dirty="0">
                <a:latin typeface="Arial" panose="020B0604020202020204" pitchFamily="34" charset="0"/>
                <a:cs typeface="Arial" panose="020B0604020202020204" pitchFamily="34" charset="0"/>
              </a:rPr>
              <a:t> le roman de Laurent </a:t>
            </a:r>
            <a:r>
              <a:rPr sz="1200" dirty="0" err="1">
                <a:latin typeface="Arial" panose="020B0604020202020204" pitchFamily="34" charset="0"/>
                <a:cs typeface="Arial" panose="020B0604020202020204" pitchFamily="34" charset="0"/>
              </a:rPr>
              <a:t>Gaudé</a:t>
            </a:r>
            <a:r>
              <a:rPr sz="1200" dirty="0">
                <a:latin typeface="Arial" panose="020B0604020202020204" pitchFamily="34" charset="0"/>
                <a:cs typeface="Arial" panose="020B0604020202020204" pitchFamily="34" charset="0"/>
              </a:rPr>
              <a:t>, fruit de </a:t>
            </a:r>
            <a:r>
              <a:rPr sz="1200" spc="-25" dirty="0">
                <a:latin typeface="Arial" panose="020B0604020202020204" pitchFamily="34" charset="0"/>
                <a:cs typeface="Arial" panose="020B0604020202020204" pitchFamily="34" charset="0"/>
              </a:rPr>
              <a:t>la </a:t>
            </a:r>
            <a:r>
              <a:rPr sz="1200" dirty="0">
                <a:latin typeface="Arial" panose="020B0604020202020204" pitchFamily="34" charset="0"/>
                <a:cs typeface="Arial" panose="020B0604020202020204" pitchFamily="34" charset="0"/>
              </a:rPr>
              <a:t>collaboration</a:t>
            </a:r>
            <a:r>
              <a:rPr sz="1200" spc="-1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avec </a:t>
            </a:r>
            <a:r>
              <a:rPr sz="1200" dirty="0">
                <a:latin typeface="Arial" panose="020B0604020202020204" pitchFamily="34" charset="0"/>
                <a:cs typeface="Arial" panose="020B0604020202020204" pitchFamily="34" charset="0"/>
              </a:rPr>
              <a:t>le</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Théâtre</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du</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Roi</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Coeur.</a:t>
            </a:r>
            <a:r>
              <a:rPr sz="1200" spc="-10" dirty="0">
                <a:latin typeface="Arial" panose="020B0604020202020204" pitchFamily="34" charset="0"/>
                <a:cs typeface="Arial" panose="020B0604020202020204" pitchFamily="34" charset="0"/>
              </a:rPr>
              <a:t> </a:t>
            </a:r>
            <a:r>
              <a:rPr sz="1200" spc="-20" dirty="0">
                <a:latin typeface="Arial" panose="020B0604020202020204" pitchFamily="34" charset="0"/>
                <a:cs typeface="Arial" panose="020B0604020202020204" pitchFamily="34" charset="0"/>
              </a:rPr>
              <a:t>Elle </a:t>
            </a:r>
            <a:r>
              <a:rPr sz="1200" dirty="0" err="1">
                <a:latin typeface="Arial" panose="020B0604020202020204" pitchFamily="34" charset="0"/>
                <a:cs typeface="Arial" panose="020B0604020202020204" pitchFamily="34" charset="0"/>
              </a:rPr>
              <a:t>héberge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une</a:t>
            </a:r>
            <a:r>
              <a:rPr sz="1200" dirty="0">
                <a:latin typeface="Arial" panose="020B0604020202020204" pitchFamily="34" charset="0"/>
                <a:cs typeface="Arial" panose="020B0604020202020204" pitchFamily="34" charset="0"/>
              </a:rPr>
              <a:t> initiative de </a:t>
            </a:r>
            <a:r>
              <a:rPr sz="1200" dirty="0" err="1">
                <a:latin typeface="Arial" panose="020B0604020202020204" pitchFamily="34" charset="0"/>
                <a:cs typeface="Arial" panose="020B0604020202020204" pitchFamily="34" charset="0"/>
              </a:rPr>
              <a:t>territoire</a:t>
            </a:r>
            <a:r>
              <a:rPr sz="1200" dirty="0">
                <a:latin typeface="Arial" panose="020B0604020202020204" pitchFamily="34" charset="0"/>
                <a:cs typeface="Arial" panose="020B0604020202020204" pitchFamily="34" charset="0"/>
              </a:rPr>
              <a:t> pour la </a:t>
            </a:r>
            <a:r>
              <a:rPr sz="1200" dirty="0" err="1">
                <a:latin typeface="Arial" panose="020B0604020202020204" pitchFamily="34" charset="0"/>
                <a:cs typeface="Arial" panose="020B0604020202020204" pitchFamily="34" charset="0"/>
              </a:rPr>
              <a:t>jeunesse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en</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Ariège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mélangeant</a:t>
            </a:r>
            <a:r>
              <a:rPr sz="1200" dirty="0">
                <a:latin typeface="Arial" panose="020B0604020202020204" pitchFamily="34" charset="0"/>
                <a:cs typeface="Arial" panose="020B0604020202020204" pitchFamily="34" charset="0"/>
              </a:rPr>
              <a:t> </a:t>
            </a:r>
            <a:r>
              <a:rPr sz="1200" spc="-10" dirty="0">
                <a:latin typeface="Arial" panose="020B0604020202020204" pitchFamily="34" charset="0"/>
                <a:cs typeface="Arial" panose="020B0604020202020204" pitchFamily="34" charset="0"/>
              </a:rPr>
              <a:t>ateliers </a:t>
            </a:r>
            <a:r>
              <a:rPr sz="1200" dirty="0">
                <a:latin typeface="Arial" panose="020B0604020202020204" pitchFamily="34" charset="0"/>
                <a:cs typeface="Arial" panose="020B0604020202020204" pitchFamily="34" charset="0"/>
              </a:rPr>
              <a:t>avec les </a:t>
            </a:r>
            <a:r>
              <a:rPr sz="1200" dirty="0" err="1">
                <a:latin typeface="Arial" panose="020B0604020202020204" pitchFamily="34" charset="0"/>
                <a:cs typeface="Arial" panose="020B0604020202020204" pitchFamily="34" charset="0"/>
              </a:rPr>
              <a:t>lycéens</a:t>
            </a:r>
            <a:r>
              <a:rPr sz="1200" dirty="0">
                <a:latin typeface="Arial" panose="020B0604020202020204" pitchFamily="34" charset="0"/>
                <a:cs typeface="Arial" panose="020B0604020202020204" pitchFamily="34" charset="0"/>
              </a:rPr>
              <a:t>, et </a:t>
            </a:r>
            <a:r>
              <a:rPr sz="1200" dirty="0" err="1">
                <a:latin typeface="Arial" panose="020B0604020202020204" pitchFamily="34" charset="0"/>
                <a:cs typeface="Arial" panose="020B0604020202020204" pitchFamily="34" charset="0"/>
              </a:rPr>
              <a:t>création</a:t>
            </a:r>
            <a:r>
              <a:rPr sz="1200" dirty="0">
                <a:latin typeface="Arial" panose="020B0604020202020204" pitchFamily="34" charset="0"/>
                <a:cs typeface="Arial" panose="020B0604020202020204" pitchFamily="34" charset="0"/>
              </a:rPr>
              <a:t> de spectacles avec </a:t>
            </a:r>
            <a:r>
              <a:rPr sz="1200" spc="-20" dirty="0" err="1">
                <a:latin typeface="Arial" panose="020B0604020202020204" pitchFamily="34" charset="0"/>
                <a:cs typeface="Arial" panose="020B0604020202020204" pitchFamily="34" charset="0"/>
              </a:rPr>
              <a:t>eux</a:t>
            </a:r>
            <a:r>
              <a:rPr sz="1200" spc="-20" dirty="0">
                <a:latin typeface="Arial" panose="020B0604020202020204" pitchFamily="34" charset="0"/>
                <a:cs typeface="Arial" panose="020B0604020202020204" pitchFamily="34" charset="0"/>
              </a:rPr>
              <a:t>.</a:t>
            </a:r>
            <a:r>
              <a:rPr lang="fr-FR" sz="1200" spc="-2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En</a:t>
            </a:r>
            <a:r>
              <a:rPr sz="1200" dirty="0">
                <a:latin typeface="Arial" panose="020B0604020202020204" pitchFamily="34" charset="0"/>
                <a:cs typeface="Arial" panose="020B0604020202020204" pitchFamily="34" charset="0"/>
              </a:rPr>
              <a:t> 21-22, </a:t>
            </a:r>
            <a:r>
              <a:rPr sz="1200" dirty="0" err="1">
                <a:latin typeface="Arial" panose="020B0604020202020204" pitchFamily="34" charset="0"/>
                <a:cs typeface="Arial" panose="020B0604020202020204" pitchFamily="34" charset="0"/>
              </a:rPr>
              <a:t>elle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reprend</a:t>
            </a:r>
            <a:r>
              <a:rPr sz="1200" dirty="0">
                <a:latin typeface="Arial" panose="020B0604020202020204" pitchFamily="34" charset="0"/>
                <a:cs typeface="Arial" panose="020B0604020202020204" pitchFamily="34" charset="0"/>
              </a:rPr>
              <a:t> </a:t>
            </a:r>
            <a:r>
              <a:rPr sz="1200" i="1" dirty="0" err="1">
                <a:latin typeface="Arial" panose="020B0604020202020204" pitchFamily="34" charset="0"/>
                <a:cs typeface="Arial" panose="020B0604020202020204" pitchFamily="34" charset="0"/>
              </a:rPr>
              <a:t>Chroniques</a:t>
            </a:r>
            <a:r>
              <a:rPr sz="1200" i="1" dirty="0">
                <a:latin typeface="Arial" panose="020B0604020202020204" pitchFamily="34" charset="0"/>
                <a:cs typeface="Arial" panose="020B0604020202020204" pitchFamily="34" charset="0"/>
              </a:rPr>
              <a:t> Pirates </a:t>
            </a:r>
            <a:r>
              <a:rPr sz="1200" dirty="0" err="1">
                <a:latin typeface="Arial" panose="020B0604020202020204" pitchFamily="34" charset="0"/>
                <a:cs typeface="Arial" panose="020B0604020202020204" pitchFamily="34" charset="0"/>
              </a:rPr>
              <a:t>à</a:t>
            </a:r>
            <a:r>
              <a:rPr sz="1200" dirty="0">
                <a:latin typeface="Arial" panose="020B0604020202020204" pitchFamily="34" charset="0"/>
                <a:cs typeface="Arial" panose="020B0604020202020204" pitchFamily="34" charset="0"/>
              </a:rPr>
              <a:t> la MC93 </a:t>
            </a:r>
            <a:r>
              <a:rPr sz="1200" dirty="0" err="1">
                <a:latin typeface="Arial" panose="020B0604020202020204" pitchFamily="34" charset="0"/>
                <a:cs typeface="Arial" panose="020B0604020202020204" pitchFamily="34" charset="0"/>
              </a:rPr>
              <a:t>Bobigny</a:t>
            </a:r>
            <a:r>
              <a:rPr sz="1200" dirty="0">
                <a:latin typeface="Arial" panose="020B0604020202020204" pitchFamily="34" charset="0"/>
                <a:cs typeface="Arial" panose="020B0604020202020204" pitchFamily="34" charset="0"/>
              </a:rPr>
              <a:t> et </a:t>
            </a:r>
            <a:r>
              <a:rPr sz="1200" i="1" dirty="0">
                <a:latin typeface="Arial" panose="020B0604020202020204" pitchFamily="34" charset="0"/>
                <a:cs typeface="Arial" panose="020B0604020202020204" pitchFamily="34" charset="0"/>
              </a:rPr>
              <a:t>Eldorado </a:t>
            </a:r>
            <a:r>
              <a:rPr sz="1200" spc="-25" dirty="0">
                <a:latin typeface="Arial" panose="020B0604020202020204" pitchFamily="34" charset="0"/>
                <a:cs typeface="Arial" panose="020B0604020202020204" pitchFamily="34" charset="0"/>
              </a:rPr>
              <a:t>au </a:t>
            </a:r>
            <a:r>
              <a:rPr sz="1200" dirty="0">
                <a:latin typeface="Arial" panose="020B0604020202020204" pitchFamily="34" charset="0"/>
                <a:cs typeface="Arial" panose="020B0604020202020204" pitchFamily="34" charset="0"/>
              </a:rPr>
              <a:t>Théâtre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L’Echangeur</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Bagnolet</a:t>
            </a:r>
            <a:r>
              <a:rPr sz="1200" dirty="0">
                <a:latin typeface="Arial" panose="020B0604020202020204" pitchFamily="34" charset="0"/>
                <a:cs typeface="Arial" panose="020B0604020202020204" pitchFamily="34" charset="0"/>
              </a:rPr>
              <a:t>. Elle </a:t>
            </a:r>
            <a:r>
              <a:rPr sz="1200" dirty="0" err="1">
                <a:latin typeface="Arial" panose="020B0604020202020204" pitchFamily="34" charset="0"/>
                <a:cs typeface="Arial" panose="020B0604020202020204" pitchFamily="34" charset="0"/>
              </a:rPr>
              <a:t>crée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aussi</a:t>
            </a:r>
            <a:r>
              <a:rPr sz="1200" dirty="0">
                <a:latin typeface="Arial" panose="020B0604020202020204" pitchFamily="34" charset="0"/>
                <a:cs typeface="Arial" panose="020B0604020202020204" pitchFamily="34" charset="0"/>
              </a:rPr>
              <a:t> </a:t>
            </a:r>
            <a:r>
              <a:rPr sz="1200" i="1" dirty="0" err="1">
                <a:latin typeface="Arial" panose="020B0604020202020204" pitchFamily="34" charset="0"/>
                <a:cs typeface="Arial" panose="020B0604020202020204" pitchFamily="34" charset="0"/>
              </a:rPr>
              <a:t>Contes</a:t>
            </a:r>
            <a:r>
              <a:rPr sz="1200" i="1" dirty="0">
                <a:latin typeface="Arial" panose="020B0604020202020204" pitchFamily="34" charset="0"/>
                <a:cs typeface="Arial" panose="020B0604020202020204" pitchFamily="34" charset="0"/>
              </a:rPr>
              <a:t> des </a:t>
            </a:r>
            <a:r>
              <a:rPr sz="1200" i="1" dirty="0" err="1">
                <a:latin typeface="Arial" panose="020B0604020202020204" pitchFamily="34" charset="0"/>
                <a:cs typeface="Arial" panose="020B0604020202020204" pitchFamily="34" charset="0"/>
              </a:rPr>
              <a:t>Hauts</a:t>
            </a:r>
            <a:r>
              <a:rPr sz="1200" i="1" spc="-5" dirty="0">
                <a:latin typeface="Arial" panose="020B0604020202020204" pitchFamily="34" charset="0"/>
                <a:cs typeface="Arial" panose="020B0604020202020204" pitchFamily="34" charset="0"/>
              </a:rPr>
              <a:t> </a:t>
            </a:r>
            <a:r>
              <a:rPr sz="1200" i="1" dirty="0" err="1">
                <a:latin typeface="Arial" panose="020B0604020202020204" pitchFamily="34" charset="0"/>
                <a:cs typeface="Arial" panose="020B0604020202020204" pitchFamily="34" charset="0"/>
              </a:rPr>
              <a:t>Plateaux</a:t>
            </a:r>
            <a:r>
              <a:rPr sz="1200" i="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avec </a:t>
            </a:r>
            <a:r>
              <a:rPr sz="1200" spc="-25" dirty="0">
                <a:latin typeface="Arial" panose="020B0604020202020204" pitchFamily="34" charset="0"/>
                <a:cs typeface="Arial" panose="020B0604020202020204" pitchFamily="34" charset="0"/>
              </a:rPr>
              <a:t>les</a:t>
            </a:r>
            <a:r>
              <a:rPr sz="1200" spc="50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Ateliers</a:t>
            </a:r>
            <a:r>
              <a:rPr sz="1200" spc="-1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Médicis</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Création</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en</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Cours</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L’Estive</a:t>
            </a:r>
            <a:r>
              <a:rPr sz="1200" dirty="0">
                <a:latin typeface="Arial" panose="020B0604020202020204" pitchFamily="34" charset="0"/>
                <a:cs typeface="Arial" panose="020B0604020202020204" pitchFamily="34" charset="0"/>
              </a:rPr>
              <a:t>,</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Scène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Nationale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Foix</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a:t>
            </a:r>
            <a:r>
              <a:rPr sz="1200" spc="-5" dirty="0">
                <a:latin typeface="Arial" panose="020B0604020202020204" pitchFamily="34" charset="0"/>
                <a:cs typeface="Arial" panose="020B0604020202020204" pitchFamily="34" charset="0"/>
              </a:rPr>
              <a:t> </a:t>
            </a:r>
            <a:r>
              <a:rPr sz="1200" spc="-10" dirty="0" err="1">
                <a:latin typeface="Arial" panose="020B0604020202020204" pitchFamily="34" charset="0"/>
                <a:cs typeface="Arial" panose="020B0604020202020204" pitchFamily="34" charset="0"/>
              </a:rPr>
              <a:t>d’Ariège</a:t>
            </a:r>
            <a:r>
              <a:rPr sz="1200" spc="-10" dirty="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a:p>
            <a:pPr marL="12700">
              <a:lnSpc>
                <a:spcPct val="100000"/>
              </a:lnSpc>
            </a:pPr>
            <a:r>
              <a:rPr sz="1200" dirty="0" err="1">
                <a:latin typeface="Arial" panose="020B0604020202020204" pitchFamily="34" charset="0"/>
                <a:cs typeface="Arial" panose="020B0604020202020204" pitchFamily="34" charset="0"/>
              </a:rPr>
              <a:t>En</a:t>
            </a:r>
            <a:r>
              <a:rPr sz="1200" dirty="0">
                <a:latin typeface="Arial" panose="020B0604020202020204" pitchFamily="34" charset="0"/>
                <a:cs typeface="Arial" panose="020B0604020202020204" pitchFamily="34" charset="0"/>
              </a:rPr>
              <a:t> 22-23, </a:t>
            </a:r>
            <a:r>
              <a:rPr sz="1200" dirty="0" err="1">
                <a:latin typeface="Arial" panose="020B0604020202020204" pitchFamily="34" charset="0"/>
                <a:cs typeface="Arial" panose="020B0604020202020204" pitchFamily="34" charset="0"/>
              </a:rPr>
              <a:t>elle</a:t>
            </a:r>
            <a:r>
              <a:rPr sz="1200" dirty="0">
                <a:latin typeface="Arial" panose="020B0604020202020204" pitchFamily="34" charset="0"/>
                <a:cs typeface="Arial" panose="020B0604020202020204" pitchFamily="34" charset="0"/>
              </a:rPr>
              <a:t> continue </a:t>
            </a:r>
            <a:r>
              <a:rPr sz="1200" dirty="0" err="1">
                <a:latin typeface="Arial" panose="020B0604020202020204" pitchFamily="34" charset="0"/>
                <a:cs typeface="Arial" panose="020B0604020202020204" pitchFamily="34" charset="0"/>
              </a:rPr>
              <a:t>sa</a:t>
            </a:r>
            <a:r>
              <a:rPr sz="1200" dirty="0">
                <a:latin typeface="Arial" panose="020B0604020202020204" pitchFamily="34" charset="0"/>
                <a:cs typeface="Arial" panose="020B0604020202020204" pitchFamily="34" charset="0"/>
              </a:rPr>
              <a:t> recherche sur </a:t>
            </a:r>
            <a:r>
              <a:rPr sz="1200" i="1" dirty="0">
                <a:latin typeface="Arial" panose="020B0604020202020204" pitchFamily="34" charset="0"/>
                <a:cs typeface="Arial" panose="020B0604020202020204" pitchFamily="34" charset="0"/>
              </a:rPr>
              <a:t>Le seigneur des </a:t>
            </a:r>
            <a:r>
              <a:rPr sz="1200" i="1" dirty="0" err="1">
                <a:latin typeface="Arial" panose="020B0604020202020204" pitchFamily="34" charset="0"/>
                <a:cs typeface="Arial" panose="020B0604020202020204" pitchFamily="34" charset="0"/>
              </a:rPr>
              <a:t>porcheries</a:t>
            </a:r>
            <a:r>
              <a:rPr sz="1200" i="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avec </a:t>
            </a:r>
            <a:r>
              <a:rPr sz="1200" spc="-25" dirty="0">
                <a:latin typeface="Arial" panose="020B0604020202020204" pitchFamily="34" charset="0"/>
                <a:cs typeface="Arial" panose="020B0604020202020204" pitchFamily="34" charset="0"/>
              </a:rPr>
              <a:t>un </a:t>
            </a:r>
            <a:r>
              <a:rPr sz="1200" dirty="0" err="1">
                <a:latin typeface="Arial" panose="020B0604020202020204" pitchFamily="34" charset="0"/>
                <a:cs typeface="Arial" panose="020B0604020202020204" pitchFamily="34" charset="0"/>
              </a:rPr>
              <a:t>labo</a:t>
            </a:r>
            <a:r>
              <a:rPr sz="1200" spc="-10"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au</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Théâtre</a:t>
            </a:r>
            <a:r>
              <a:rPr lang="fr-FR" sz="1200" dirty="0">
                <a:latin typeface="Arial" panose="020B0604020202020204" pitchFamily="34" charset="0"/>
                <a:cs typeface="Arial" panose="020B0604020202020204" pitchFamily="34" charset="0"/>
              </a:rPr>
              <a:t>de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L’Échangeur</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en</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septembre</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Suite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à</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cela</a:t>
            </a:r>
            <a:r>
              <a:rPr sz="1200" dirty="0">
                <a:latin typeface="Arial" panose="020B0604020202020204" pitchFamily="34" charset="0"/>
                <a:cs typeface="Arial" panose="020B0604020202020204" pitchFamily="34" charset="0"/>
              </a:rPr>
              <a:t>,</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le</a:t>
            </a:r>
            <a:r>
              <a:rPr sz="1200" spc="-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spectacle</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est</a:t>
            </a:r>
            <a:r>
              <a:rPr sz="1200" spc="-5"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choisi</a:t>
            </a:r>
            <a:r>
              <a:rPr sz="1200" spc="-5" dirty="0">
                <a:latin typeface="Arial" panose="020B0604020202020204" pitchFamily="34" charset="0"/>
                <a:cs typeface="Arial" panose="020B0604020202020204" pitchFamily="34" charset="0"/>
              </a:rPr>
              <a:t> </a:t>
            </a:r>
            <a:r>
              <a:rPr sz="1200" spc="-20" dirty="0">
                <a:latin typeface="Arial" panose="020B0604020202020204" pitchFamily="34" charset="0"/>
                <a:cs typeface="Arial" panose="020B0604020202020204" pitchFamily="34" charset="0"/>
              </a:rPr>
              <a:t>pour </a:t>
            </a:r>
            <a:r>
              <a:rPr sz="1200" dirty="0" err="1">
                <a:latin typeface="Arial" panose="020B0604020202020204" pitchFamily="34" charset="0"/>
                <a:cs typeface="Arial" panose="020B0604020202020204" pitchFamily="34" charset="0"/>
              </a:rPr>
              <a:t>être</a:t>
            </a:r>
            <a:r>
              <a:rPr sz="1200" dirty="0">
                <a:latin typeface="Arial" panose="020B0604020202020204" pitchFamily="34" charset="0"/>
                <a:cs typeface="Arial" panose="020B0604020202020204" pitchFamily="34" charset="0"/>
              </a:rPr>
              <a:t> co-</a:t>
            </a:r>
            <a:r>
              <a:rPr sz="1200" dirty="0" err="1">
                <a:latin typeface="Arial" panose="020B0604020202020204" pitchFamily="34" charset="0"/>
                <a:cs typeface="Arial" panose="020B0604020202020204" pitchFamily="34" charset="0"/>
              </a:rPr>
              <a:t>produit</a:t>
            </a:r>
            <a:r>
              <a:rPr sz="1200" dirty="0">
                <a:latin typeface="Arial" panose="020B0604020202020204" pitchFamily="34" charset="0"/>
                <a:cs typeface="Arial" panose="020B0604020202020204" pitchFamily="34" charset="0"/>
              </a:rPr>
              <a:t> par la MC93 pour </a:t>
            </a:r>
            <a:r>
              <a:rPr sz="1200" dirty="0" err="1">
                <a:latin typeface="Arial" panose="020B0604020202020204" pitchFamily="34" charset="0"/>
                <a:cs typeface="Arial" panose="020B0604020202020204" pitchFamily="34" charset="0"/>
              </a:rPr>
              <a:t>une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création</a:t>
            </a:r>
            <a:r>
              <a:rPr sz="1200" dirty="0">
                <a:latin typeface="Arial" panose="020B0604020202020204" pitchFamily="34" charset="0"/>
                <a:cs typeface="Arial" panose="020B0604020202020204" pitchFamily="34" charset="0"/>
              </a:rPr>
              <a:t> au </a:t>
            </a:r>
            <a:r>
              <a:rPr sz="1200" dirty="0" err="1">
                <a:latin typeface="Arial" panose="020B0604020202020204" pitchFamily="34" charset="0"/>
                <a:cs typeface="Arial" panose="020B0604020202020204" pitchFamily="34" charset="0"/>
              </a:rPr>
              <a:t>printemps</a:t>
            </a:r>
            <a:r>
              <a:rPr sz="1200" dirty="0">
                <a:latin typeface="Arial" panose="020B0604020202020204" pitchFamily="34" charset="0"/>
                <a:cs typeface="Arial" panose="020B0604020202020204" pitchFamily="34" charset="0"/>
              </a:rPr>
              <a:t> 2025. Elle </a:t>
            </a:r>
            <a:r>
              <a:rPr sz="1200" spc="-10" dirty="0">
                <a:latin typeface="Arial" panose="020B0604020202020204" pitchFamily="34" charset="0"/>
                <a:cs typeface="Arial" panose="020B0604020202020204" pitchFamily="34" charset="0"/>
              </a:rPr>
              <a:t>diffuse </a:t>
            </a:r>
            <a:r>
              <a:rPr sz="1200" dirty="0" err="1">
                <a:latin typeface="Arial" panose="020B0604020202020204" pitchFamily="34" charset="0"/>
                <a:cs typeface="Arial" panose="020B0604020202020204" pitchFamily="34" charset="0"/>
              </a:rPr>
              <a:t>également</a:t>
            </a:r>
            <a:r>
              <a:rPr sz="1200" dirty="0">
                <a:latin typeface="Arial" panose="020B0604020202020204" pitchFamily="34" charset="0"/>
                <a:cs typeface="Arial" panose="020B0604020202020204" pitchFamily="34" charset="0"/>
              </a:rPr>
              <a:t> </a:t>
            </a:r>
            <a:r>
              <a:rPr sz="1200" i="1" dirty="0" err="1">
                <a:latin typeface="Arial" panose="020B0604020202020204" pitchFamily="34" charset="0"/>
                <a:cs typeface="Arial" panose="020B0604020202020204" pitchFamily="34" charset="0"/>
              </a:rPr>
              <a:t>Chroniques</a:t>
            </a:r>
            <a:r>
              <a:rPr sz="1200" i="1" dirty="0">
                <a:latin typeface="Arial" panose="020B0604020202020204" pitchFamily="34" charset="0"/>
                <a:cs typeface="Arial" panose="020B0604020202020204" pitchFamily="34" charset="0"/>
              </a:rPr>
              <a:t> Pirates </a:t>
            </a:r>
            <a:r>
              <a:rPr sz="1200" dirty="0">
                <a:latin typeface="Arial" panose="020B0604020202020204" pitchFamily="34" charset="0"/>
                <a:cs typeface="Arial" panose="020B0604020202020204" pitchFamily="34" charset="0"/>
              </a:rPr>
              <a:t>et </a:t>
            </a:r>
            <a:r>
              <a:rPr sz="1200" i="1" dirty="0" err="1">
                <a:latin typeface="Arial" panose="020B0604020202020204" pitchFamily="34" charset="0"/>
                <a:cs typeface="Arial" panose="020B0604020202020204" pitchFamily="34" charset="0"/>
              </a:rPr>
              <a:t>Contes</a:t>
            </a:r>
            <a:r>
              <a:rPr sz="1200" i="1" dirty="0">
                <a:latin typeface="Arial" panose="020B0604020202020204" pitchFamily="34" charset="0"/>
                <a:cs typeface="Arial" panose="020B0604020202020204" pitchFamily="34" charset="0"/>
              </a:rPr>
              <a:t> des </a:t>
            </a:r>
            <a:r>
              <a:rPr sz="1200" i="1" dirty="0" err="1">
                <a:latin typeface="Arial" panose="020B0604020202020204" pitchFamily="34" charset="0"/>
                <a:cs typeface="Arial" panose="020B0604020202020204" pitchFamily="34" charset="0"/>
              </a:rPr>
              <a:t>Hauts</a:t>
            </a:r>
            <a:r>
              <a:rPr sz="1200" i="1" dirty="0">
                <a:latin typeface="Arial" panose="020B0604020202020204" pitchFamily="34" charset="0"/>
                <a:cs typeface="Arial" panose="020B0604020202020204" pitchFamily="34" charset="0"/>
              </a:rPr>
              <a:t> </a:t>
            </a:r>
            <a:r>
              <a:rPr sz="1200" i="1" dirty="0" err="1">
                <a:latin typeface="Arial" panose="020B0604020202020204" pitchFamily="34" charset="0"/>
                <a:cs typeface="Arial" panose="020B0604020202020204" pitchFamily="34" charset="0"/>
              </a:rPr>
              <a:t>Plateaux</a:t>
            </a:r>
            <a:r>
              <a:rPr sz="1200" i="1"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et continue </a:t>
            </a:r>
            <a:r>
              <a:rPr sz="1200" spc="-25" dirty="0" err="1">
                <a:latin typeface="Arial" panose="020B0604020202020204" pitchFamily="34" charset="0"/>
                <a:cs typeface="Arial" panose="020B0604020202020204" pitchFamily="34" charset="0"/>
              </a:rPr>
              <a:t>ses</a:t>
            </a:r>
            <a:r>
              <a:rPr sz="1200" spc="-25" dirty="0">
                <a:latin typeface="Arial" panose="020B0604020202020204" pitchFamily="34" charset="0"/>
                <a:cs typeface="Arial" panose="020B0604020202020204" pitchFamily="34" charset="0"/>
              </a:rPr>
              <a:t> </a:t>
            </a:r>
            <a:r>
              <a:rPr sz="1200" dirty="0">
                <a:latin typeface="Arial" panose="020B0604020202020204" pitchFamily="34" charset="0"/>
                <a:cs typeface="Arial" panose="020B0604020202020204" pitchFamily="34" charset="0"/>
              </a:rPr>
              <a:t>transmissions avec la </a:t>
            </a:r>
            <a:r>
              <a:rPr sz="1200" dirty="0" err="1">
                <a:latin typeface="Arial" panose="020B0604020202020204" pitchFamily="34" charset="0"/>
                <a:cs typeface="Arial" panose="020B0604020202020204" pitchFamily="34" charset="0"/>
              </a:rPr>
              <a:t>création</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d’une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colo-théâtre</a:t>
            </a:r>
            <a:r>
              <a:rPr sz="1200" dirty="0">
                <a:latin typeface="Arial" panose="020B0604020202020204" pitchFamily="34" charset="0"/>
                <a:cs typeface="Arial" panose="020B0604020202020204" pitchFamily="34" charset="0"/>
              </a:rPr>
              <a:t> </a:t>
            </a:r>
            <a:r>
              <a:rPr sz="1200" dirty="0" err="1">
                <a:latin typeface="Arial" panose="020B0604020202020204" pitchFamily="34" charset="0"/>
                <a:cs typeface="Arial" panose="020B0604020202020204" pitchFamily="34" charset="0"/>
              </a:rPr>
              <a:t>dans</a:t>
            </a:r>
            <a:r>
              <a:rPr sz="1200" dirty="0">
                <a:latin typeface="Arial" panose="020B0604020202020204" pitchFamily="34" charset="0"/>
                <a:cs typeface="Arial" panose="020B0604020202020204" pitchFamily="34" charset="0"/>
              </a:rPr>
              <a:t> le </a:t>
            </a:r>
            <a:r>
              <a:rPr sz="1200" spc="-25" dirty="0">
                <a:latin typeface="Arial" panose="020B0604020202020204" pitchFamily="34" charset="0"/>
                <a:cs typeface="Arial" panose="020B0604020202020204" pitchFamily="34" charset="0"/>
              </a:rPr>
              <a:t>93.</a:t>
            </a:r>
            <a:endParaRPr lang="fr-FR" sz="1200" spc="-25" dirty="0">
              <a:latin typeface="Arial" panose="020B0604020202020204" pitchFamily="34" charset="0"/>
              <a:cs typeface="Arial" panose="020B0604020202020204" pitchFamily="34" charset="0"/>
            </a:endParaRPr>
          </a:p>
          <a:p>
            <a:pPr marL="12700">
              <a:lnSpc>
                <a:spcPct val="100000"/>
              </a:lnSpc>
            </a:pPr>
            <a:endParaRPr lang="fr-FR" sz="1200" spc="-25" dirty="0">
              <a:latin typeface="Arial" panose="020B0604020202020204" pitchFamily="34" charset="0"/>
              <a:cs typeface="Arial" panose="020B0604020202020204" pitchFamily="34" charset="0"/>
            </a:endParaRPr>
          </a:p>
          <a:p>
            <a:pPr marL="12700">
              <a:spcAft>
                <a:spcPts val="1200"/>
              </a:spcAft>
            </a:pPr>
            <a:r>
              <a:rPr lang="fr-FR" b="1" spc="-10" dirty="0">
                <a:latin typeface="Arial" panose="020B0604020202020204" pitchFamily="34" charset="0"/>
                <a:cs typeface="Arial" panose="020B0604020202020204" pitchFamily="34" charset="0"/>
              </a:rPr>
              <a:t>PAUL BALAGUÉ</a:t>
            </a:r>
            <a:endParaRPr lang="fr-FR" sz="1200" spc="-25" dirty="0">
              <a:latin typeface="Arial" panose="020B0604020202020204" pitchFamily="34" charset="0"/>
              <a:cs typeface="Arial" panose="020B0604020202020204" pitchFamily="34" charset="0"/>
            </a:endParaRPr>
          </a:p>
          <a:p>
            <a:pPr marL="12700">
              <a:lnSpc>
                <a:spcPct val="100000"/>
              </a:lnSpc>
            </a:pPr>
            <a:r>
              <a:rPr lang="fr-FR" sz="1200" dirty="0">
                <a:latin typeface="Arial" panose="020B0604020202020204" pitchFamily="34" charset="0"/>
                <a:cs typeface="Arial" panose="020B0604020202020204" pitchFamily="34" charset="0"/>
              </a:rPr>
              <a:t>Après un Doctorat en études théâtrales, Paul </a:t>
            </a:r>
            <a:r>
              <a:rPr lang="fr-FR" sz="1200" dirty="0" err="1">
                <a:latin typeface="Arial" panose="020B0604020202020204" pitchFamily="34" charset="0"/>
                <a:cs typeface="Arial" panose="020B0604020202020204" pitchFamily="34" charset="0"/>
              </a:rPr>
              <a:t>Balagué</a:t>
            </a:r>
            <a:r>
              <a:rPr lang="fr-FR" sz="1200" dirty="0">
                <a:latin typeface="Arial" panose="020B0604020202020204" pitchFamily="34" charset="0"/>
                <a:cs typeface="Arial" panose="020B0604020202020204" pitchFamily="34" charset="0"/>
              </a:rPr>
              <a:t> participe à la fondation de la Compagnie en Eaux Troubles, avec laquelle son parcours est étroitement lié. Avec elle, il met en scène sept spectacles entre 2012 et 2025 et fait des tournées en France. En parallèle, en 2017-18, Paul est en résidence à l’Académie de l’Opéra national de Paris, Puis il est assistant à la mise en scène sur divers projets, intervenant en école (notamment l’ESCA) et travaille sur tout un panel d’actions culturelles et de transmissions, de festivals ruraux et d’autres projets amis. En 23-24, il crée </a:t>
            </a:r>
            <a:r>
              <a:rPr lang="fr-FR" sz="1200" i="1" dirty="0" err="1">
                <a:latin typeface="Arial" panose="020B0604020202020204" pitchFamily="34" charset="0"/>
                <a:cs typeface="Arial" panose="020B0604020202020204" pitchFamily="34" charset="0"/>
              </a:rPr>
              <a:t>Atalanta</a:t>
            </a:r>
            <a:r>
              <a:rPr lang="fr-FR" sz="1200" dirty="0">
                <a:latin typeface="Arial" panose="020B0604020202020204" pitchFamily="34" charset="0"/>
                <a:cs typeface="Arial" panose="020B0604020202020204" pitchFamily="34" charset="0"/>
              </a:rPr>
              <a:t>, opéra de Haendel au Festival </a:t>
            </a:r>
            <a:r>
              <a:rPr lang="fr-FR" sz="1200" dirty="0" err="1">
                <a:latin typeface="Arial" panose="020B0604020202020204" pitchFamily="34" charset="0"/>
                <a:cs typeface="Arial" panose="020B0604020202020204" pitchFamily="34" charset="0"/>
              </a:rPr>
              <a:t>Barokkfest</a:t>
            </a:r>
            <a:r>
              <a:rPr lang="fr-FR" sz="1200" dirty="0">
                <a:latin typeface="Arial" panose="020B0604020202020204" pitchFamily="34" charset="0"/>
                <a:cs typeface="Arial" panose="020B0604020202020204" pitchFamily="34" charset="0"/>
              </a:rPr>
              <a:t> et met en scène les apprentis de l’Académie Fratellini dans leur spectacle de sortie. </a:t>
            </a:r>
          </a:p>
          <a:p>
            <a:pPr marL="12700">
              <a:lnSpc>
                <a:spcPct val="100000"/>
              </a:lnSpc>
            </a:pPr>
            <a:endParaRPr sz="1200" dirty="0">
              <a:latin typeface="Arial" panose="020B0604020202020204" pitchFamily="34" charset="0"/>
              <a:cs typeface="Arial" panose="020B0604020202020204" pitchFamily="34" charset="0"/>
            </a:endParaRPr>
          </a:p>
        </p:txBody>
      </p:sp>
      <p:sp>
        <p:nvSpPr>
          <p:cNvPr id="3" name="object 3"/>
          <p:cNvSpPr txBox="1">
            <a:spLocks noGrp="1"/>
          </p:cNvSpPr>
          <p:nvPr>
            <p:ph type="sldNum" sz="quarter" idx="7"/>
          </p:nvPr>
        </p:nvSpPr>
        <p:spPr>
          <a:xfrm>
            <a:off x="7219852" y="10385276"/>
            <a:ext cx="244475" cy="181609"/>
          </a:xfrm>
          <a:prstGeom prst="rect">
            <a:avLst/>
          </a:prstGeom>
        </p:spPr>
        <p:txBody>
          <a:bodyPr vert="horz" wrap="square" lIns="0" tIns="0" rIns="0" bIns="0" rtlCol="0">
            <a:spAutoFit/>
          </a:bodyPr>
          <a:lstStyle/>
          <a:p>
            <a:pPr marL="38100">
              <a:lnSpc>
                <a:spcPts val="1315"/>
              </a:lnSpc>
            </a:pPr>
            <a:fld id="{81D60167-4931-47E6-BA6A-407CBD079E47}" type="slidenum">
              <a:rPr spc="-25" dirty="0"/>
              <a:t>6</a:t>
            </a:fld>
            <a:endParaRPr spc="-25" dirty="0"/>
          </a:p>
        </p:txBody>
      </p:sp>
      <p:sp>
        <p:nvSpPr>
          <p:cNvPr id="6" name="object 3"/>
          <p:cNvSpPr txBox="1"/>
          <p:nvPr/>
        </p:nvSpPr>
        <p:spPr>
          <a:xfrm>
            <a:off x="584200" y="774700"/>
            <a:ext cx="6400800" cy="1010533"/>
          </a:xfrm>
          <a:prstGeom prst="rect">
            <a:avLst/>
          </a:prstGeom>
        </p:spPr>
        <p:txBody>
          <a:bodyPr vert="horz" wrap="square" lIns="0" tIns="12700" rIns="0" bIns="0" rtlCol="0">
            <a:spAutoFit/>
          </a:bodyPr>
          <a:lstStyle/>
          <a:p>
            <a:pPr marL="226695" algn="ctr">
              <a:lnSpc>
                <a:spcPct val="100000"/>
              </a:lnSpc>
            </a:pPr>
            <a:r>
              <a:rPr lang="fr-FR" sz="3600" b="1" spc="-10" dirty="0">
                <a:solidFill>
                  <a:srgbClr val="990000"/>
                </a:solidFill>
                <a:latin typeface="Arial" panose="020B0604020202020204" pitchFamily="34" charset="0"/>
                <a:cs typeface="Arial" panose="020B0604020202020204" pitchFamily="34" charset="0"/>
              </a:rPr>
              <a:t>LA COMPAGNIE</a:t>
            </a:r>
            <a:endParaRPr lang="fr-FR" sz="3600" dirty="0">
              <a:latin typeface="Arial" panose="020B0604020202020204" pitchFamily="34" charset="0"/>
              <a:cs typeface="Arial" panose="020B0604020202020204" pitchFamily="34" charset="0"/>
            </a:endParaRPr>
          </a:p>
          <a:p>
            <a:pPr marL="114935" algn="ctr">
              <a:lnSpc>
                <a:spcPct val="100000"/>
              </a:lnSpc>
              <a:spcBef>
                <a:spcPts val="100"/>
              </a:spcBef>
            </a:pPr>
            <a:endParaRPr lang="fr-FR" sz="1600" b="1" dirty="0">
              <a:solidFill>
                <a:srgbClr val="990000"/>
              </a:solidFill>
              <a:latin typeface="Arial" panose="020B0604020202020204" pitchFamily="34" charset="0"/>
              <a:cs typeface="Arial" panose="020B0604020202020204" pitchFamily="34" charset="0"/>
            </a:endParaRPr>
          </a:p>
          <a:p>
            <a:pPr marL="170180" algn="ctr">
              <a:lnSpc>
                <a:spcPct val="100000"/>
              </a:lnSpc>
            </a:pPr>
            <a:endParaRPr lang="fr-FR" sz="1200" dirty="0">
              <a:latin typeface="Arial" panose="020B0604020202020204" pitchFamily="34" charset="0"/>
              <a:cs typeface="Arial" panose="020B0604020202020204" pitchFamily="34" charset="0"/>
            </a:endParaRPr>
          </a:p>
        </p:txBody>
      </p:sp>
      <p:sp>
        <p:nvSpPr>
          <p:cNvPr id="7" name="Rectangle 6"/>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707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p:cNvSpPr txBox="1"/>
          <p:nvPr/>
        </p:nvSpPr>
        <p:spPr>
          <a:xfrm>
            <a:off x="508000" y="774700"/>
            <a:ext cx="6705600" cy="8384347"/>
          </a:xfrm>
          <a:prstGeom prst="rect">
            <a:avLst/>
          </a:prstGeom>
        </p:spPr>
        <p:txBody>
          <a:bodyPr vert="horz" wrap="square" lIns="0" tIns="12700" rIns="0" bIns="0" rtlCol="0">
            <a:spAutoFit/>
          </a:bodyPr>
          <a:lstStyle/>
          <a:p>
            <a:pPr marL="226695" algn="ctr">
              <a:lnSpc>
                <a:spcPct val="100000"/>
              </a:lnSpc>
            </a:pPr>
            <a:r>
              <a:rPr lang="fr-FR" sz="3600" b="1" spc="-10" dirty="0">
                <a:solidFill>
                  <a:srgbClr val="990000"/>
                </a:solidFill>
                <a:latin typeface="Arial" panose="020B0604020202020204" pitchFamily="34" charset="0"/>
                <a:cs typeface="Arial" panose="020B0604020202020204" pitchFamily="34" charset="0"/>
              </a:rPr>
              <a:t>LE SEIGNEUR DES PORCHERIES</a:t>
            </a:r>
            <a:endParaRPr lang="fr-FR" sz="3600" dirty="0">
              <a:latin typeface="Arial" panose="020B0604020202020204" pitchFamily="34" charset="0"/>
              <a:cs typeface="Arial" panose="020B0604020202020204" pitchFamily="34" charset="0"/>
            </a:endParaRPr>
          </a:p>
          <a:p>
            <a:pPr marL="226695" algn="ctr">
              <a:lnSpc>
                <a:spcPct val="100000"/>
              </a:lnSpc>
            </a:pPr>
            <a:endParaRPr lang="fr-FR" sz="2800" spc="-10" dirty="0">
              <a:latin typeface="Arial" panose="020B0604020202020204" pitchFamily="34" charset="0"/>
              <a:cs typeface="Arial" panose="020B0604020202020204" pitchFamily="34" charset="0"/>
            </a:endParaRPr>
          </a:p>
          <a:p>
            <a:pPr marL="226695" algn="l"/>
            <a:r>
              <a:rPr lang="fr-FR" b="1" dirty="0">
                <a:latin typeface="Arial" panose="020B0604020202020204" pitchFamily="34" charset="0"/>
                <a:cs typeface="Arial" panose="020B0604020202020204" pitchFamily="34" charset="0"/>
              </a:rPr>
              <a:t>RÉSUMÉ DU ROMAN</a:t>
            </a:r>
          </a:p>
          <a:p>
            <a:pPr marL="226695" algn="l"/>
            <a:endParaRPr lang="fr-FR" sz="1200" dirty="0">
              <a:latin typeface="Arial" panose="020B0604020202020204" pitchFamily="34" charset="0"/>
              <a:cs typeface="Arial" panose="020B0604020202020204" pitchFamily="34" charset="0"/>
            </a:endParaRPr>
          </a:p>
          <a:p>
            <a:pPr marL="226695" algn="l"/>
            <a:r>
              <a:rPr lang="fr-FR" sz="1200" dirty="0">
                <a:latin typeface="Arial" panose="020B0604020202020204" pitchFamily="34" charset="0"/>
                <a:cs typeface="Arial" panose="020B0604020202020204" pitchFamily="34" charset="0"/>
              </a:rPr>
              <a:t>Ce premier roman incendiaire commence avec la mort d'un mammouth à l'ère glaciaire et finit par une burlesque chasse au porc lors d'un enterrement dans le Midwest d'aujourd'hui. </a:t>
            </a:r>
          </a:p>
          <a:p>
            <a:pPr marL="226695" algn="l"/>
            <a:r>
              <a:rPr lang="fr-FR" sz="1200" dirty="0">
                <a:latin typeface="Arial" panose="020B0604020202020204" pitchFamily="34" charset="0"/>
                <a:cs typeface="Arial" panose="020B0604020202020204" pitchFamily="34" charset="0"/>
              </a:rPr>
              <a:t>Entre-temps, on aura assisté à deux inondations, à quatorze bagarres, à trois incendies criminels, à une émeute dans une mairie, à une tornade dévastatrice et à l'invasion de méthodistes déchaînés ; on aura suivi la révolte d'une équipe d'éboueurs et vu comment un match de basket se transforme en cataclysme. </a:t>
            </a:r>
          </a:p>
          <a:p>
            <a:pPr marL="226695" algn="l"/>
            <a:r>
              <a:rPr lang="fr-FR" sz="1200" dirty="0">
                <a:latin typeface="Arial" panose="020B0604020202020204" pitchFamily="34" charset="0"/>
                <a:cs typeface="Arial" panose="020B0604020202020204" pitchFamily="34" charset="0"/>
              </a:rPr>
              <a:t>Tout se passe dans la petite ville de Baker, sinistre bourgade du Midwest ravagée par l'inceste, l'alcoolisme, la violence aveugle, le racisme et la bigoterie. </a:t>
            </a:r>
          </a:p>
          <a:p>
            <a:pPr marL="226695" algn="l"/>
            <a:r>
              <a:rPr lang="fr-FR" sz="1200" dirty="0">
                <a:latin typeface="Arial" panose="020B0604020202020204" pitchFamily="34" charset="0"/>
                <a:cs typeface="Arial" panose="020B0604020202020204" pitchFamily="34" charset="0"/>
              </a:rPr>
              <a:t>Au centre des événements, John </a:t>
            </a:r>
            <a:r>
              <a:rPr lang="fr-FR" sz="1200" dirty="0" err="1">
                <a:latin typeface="Arial" panose="020B0604020202020204" pitchFamily="34" charset="0"/>
                <a:cs typeface="Arial" panose="020B0604020202020204" pitchFamily="34" charset="0"/>
              </a:rPr>
              <a:t>Kaltenbrunner</a:t>
            </a:r>
            <a:r>
              <a:rPr lang="fr-FR" sz="1200" dirty="0">
                <a:latin typeface="Arial" panose="020B0604020202020204" pitchFamily="34" charset="0"/>
                <a:cs typeface="Arial" panose="020B0604020202020204" pitchFamily="34" charset="0"/>
              </a:rPr>
              <a:t>, un enfant du pays, en butte à toutes les vexations, animé par une juste </a:t>
            </a:r>
            <a:r>
              <a:rPr lang="fr-FR" sz="1200" dirty="0" err="1">
                <a:latin typeface="Arial" panose="020B0604020202020204" pitchFamily="34" charset="0"/>
                <a:cs typeface="Arial" panose="020B0604020202020204" pitchFamily="34" charset="0"/>
              </a:rPr>
              <a:t>rancoeur</a:t>
            </a:r>
            <a:r>
              <a:rPr lang="fr-FR" sz="1200" dirty="0">
                <a:latin typeface="Arial" panose="020B0604020202020204" pitchFamily="34" charset="0"/>
                <a:cs typeface="Arial" panose="020B0604020202020204" pitchFamily="34" charset="0"/>
              </a:rPr>
              <a:t>. </a:t>
            </a:r>
          </a:p>
          <a:p>
            <a:pPr marL="226695" algn="l"/>
            <a:r>
              <a:rPr lang="fr-FR" sz="1200" dirty="0">
                <a:latin typeface="Arial" panose="020B0604020202020204" pitchFamily="34" charset="0"/>
                <a:cs typeface="Arial" panose="020B0604020202020204" pitchFamily="34" charset="0"/>
              </a:rPr>
              <a:t>Comment John se vengera-t-il de la communauté qui l'a exclu ? </a:t>
            </a:r>
          </a:p>
          <a:p>
            <a:pPr marL="226695" algn="l"/>
            <a:r>
              <a:rPr lang="fr-FR" sz="1200" dirty="0">
                <a:latin typeface="Arial" panose="020B0604020202020204" pitchFamily="34" charset="0"/>
                <a:cs typeface="Arial" panose="020B0604020202020204" pitchFamily="34" charset="0"/>
              </a:rPr>
              <a:t>Jusqu'où des années de désespoir silencieux peuvent-elles conduire un être en apparence raisonnable ? </a:t>
            </a:r>
          </a:p>
          <a:p>
            <a:pPr marL="226695" algn="l"/>
            <a:r>
              <a:rPr lang="fr-FR" sz="1200" dirty="0">
                <a:latin typeface="Arial" panose="020B0604020202020204" pitchFamily="34" charset="0"/>
                <a:cs typeface="Arial" panose="020B0604020202020204" pitchFamily="34" charset="0"/>
              </a:rPr>
              <a:t>Dans un style flamboyant, dans la lignée des grands auteurs américains </a:t>
            </a:r>
            <a:r>
              <a:rPr lang="fr-FR" sz="1200" dirty="0" err="1">
                <a:latin typeface="Arial" panose="020B0604020202020204" pitchFamily="34" charset="0"/>
                <a:cs typeface="Arial" panose="020B0604020202020204" pitchFamily="34" charset="0"/>
              </a:rPr>
              <a:t>Toole</a:t>
            </a:r>
            <a:r>
              <a:rPr lang="fr-FR" sz="1200" dirty="0">
                <a:latin typeface="Arial" panose="020B0604020202020204" pitchFamily="34" charset="0"/>
                <a:cs typeface="Arial" panose="020B0604020202020204" pitchFamily="34" charset="0"/>
              </a:rPr>
              <a:t>, Steinbeck et Faulkner, Le seigneur des porcheries retrace l'histoire de cette vengeance, telle qu'elle est contée, après la mort de John, par ses anciens collègues éboueurs, « humiliés et offensés » qu'il défendait.</a:t>
            </a:r>
            <a:endParaRPr lang="fr-FR" sz="1200"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p:txBody>
      </p:sp>
      <p:sp>
        <p:nvSpPr>
          <p:cNvPr id="3" name="object 3"/>
          <p:cNvSpPr txBox="1">
            <a:spLocks noGrp="1"/>
          </p:cNvSpPr>
          <p:nvPr>
            <p:ph type="sldNum" sz="quarter" idx="7"/>
          </p:nvPr>
        </p:nvSpPr>
        <p:spPr>
          <a:xfrm>
            <a:off x="7213600" y="10390688"/>
            <a:ext cx="244475" cy="181609"/>
          </a:xfrm>
          <a:prstGeom prst="rect">
            <a:avLst/>
          </a:prstGeom>
        </p:spPr>
        <p:txBody>
          <a:bodyPr vert="horz" wrap="square" lIns="0" tIns="0" rIns="0" bIns="0" rtlCol="0">
            <a:spAutoFit/>
          </a:bodyPr>
          <a:lstStyle/>
          <a:p>
            <a:pPr marL="38100">
              <a:lnSpc>
                <a:spcPts val="1315"/>
              </a:lnSpc>
            </a:pPr>
            <a:fld id="{81D60167-4931-47E6-BA6A-407CBD079E47}" type="slidenum">
              <a:rPr spc="-25" dirty="0"/>
              <a:t>7</a:t>
            </a:fld>
            <a:endParaRPr spc="-25" dirty="0"/>
          </a:p>
        </p:txBody>
      </p:sp>
      <p:sp>
        <p:nvSpPr>
          <p:cNvPr id="7" name="Rectangle 6"/>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892300" y="647978"/>
            <a:ext cx="3784600" cy="368434"/>
          </a:xfrm>
          <a:prstGeom prst="rect">
            <a:avLst/>
          </a:prstGeom>
        </p:spPr>
        <p:txBody>
          <a:bodyPr>
            <a:spAutoFit/>
          </a:bodyPr>
          <a:lstStyle/>
          <a:p>
            <a:pPr marL="12700" marR="978535">
              <a:lnSpc>
                <a:spcPct val="110200"/>
              </a:lnSpc>
            </a:pPr>
            <a:endParaRPr lang="fr-FR" sz="1800" dirty="0">
              <a:latin typeface="Bahnschrift" panose="020B0502040204020203" pitchFamily="34" charset="0"/>
              <a:cs typeface="Arial"/>
            </a:endParaRPr>
          </a:p>
        </p:txBody>
      </p:sp>
      <p:pic>
        <p:nvPicPr>
          <p:cNvPr id="11" name="object 4"/>
          <p:cNvPicPr/>
          <p:nvPr/>
        </p:nvPicPr>
        <p:blipFill>
          <a:blip r:embed="rId2" cstate="print"/>
          <a:stretch>
            <a:fillRect/>
          </a:stretch>
        </p:blipFill>
        <p:spPr>
          <a:xfrm>
            <a:off x="5651500" y="6271671"/>
            <a:ext cx="1291356" cy="1632362"/>
          </a:xfrm>
          <a:prstGeom prst="rect">
            <a:avLst/>
          </a:prstGeom>
        </p:spPr>
      </p:pic>
      <p:sp>
        <p:nvSpPr>
          <p:cNvPr id="2" name="Rectangle 1"/>
          <p:cNvSpPr/>
          <p:nvPr/>
        </p:nvSpPr>
        <p:spPr>
          <a:xfrm>
            <a:off x="565150" y="6138875"/>
            <a:ext cx="5086350" cy="1897955"/>
          </a:xfrm>
          <a:prstGeom prst="rect">
            <a:avLst/>
          </a:prstGeom>
        </p:spPr>
        <p:txBody>
          <a:bodyPr wrap="square">
            <a:spAutoFit/>
          </a:bodyPr>
          <a:lstStyle/>
          <a:p>
            <a:pPr marL="226695" algn="l"/>
            <a:r>
              <a:rPr lang="fr-FR" b="1" dirty="0">
                <a:latin typeface="Arial" panose="020B0604020202020204" pitchFamily="34" charset="0"/>
                <a:cs typeface="Arial" panose="020B0604020202020204" pitchFamily="34" charset="0"/>
              </a:rPr>
              <a:t>TRISTAN EGOLF</a:t>
            </a:r>
            <a:endParaRPr lang="fr-FR" i="1" spc="-10" dirty="0">
              <a:latin typeface="Arial" panose="020B0604020202020204" pitchFamily="34" charset="0"/>
              <a:cs typeface="Arial" panose="020B0604020202020204" pitchFamily="34" charset="0"/>
            </a:endParaRPr>
          </a:p>
          <a:p>
            <a:pPr>
              <a:lnSpc>
                <a:spcPct val="100000"/>
              </a:lnSpc>
              <a:spcBef>
                <a:spcPts val="150"/>
              </a:spcBef>
            </a:pPr>
            <a:endParaRPr lang="fr-FR" sz="1200" dirty="0">
              <a:latin typeface="Arial" panose="020B0604020202020204" pitchFamily="34" charset="0"/>
              <a:cs typeface="Arial" panose="020B0604020202020204" pitchFamily="34" charset="0"/>
            </a:endParaRPr>
          </a:p>
          <a:p>
            <a:pPr marL="12700">
              <a:lnSpc>
                <a:spcPct val="100000"/>
              </a:lnSpc>
              <a:spcBef>
                <a:spcPts val="145"/>
              </a:spcBef>
            </a:pPr>
            <a:r>
              <a:rPr lang="fr-FR" sz="1200" dirty="0">
                <a:latin typeface="Arial" panose="020B0604020202020204" pitchFamily="34" charset="0"/>
                <a:cs typeface="Arial" panose="020B0604020202020204" pitchFamily="34" charset="0"/>
              </a:rPr>
              <a:t>Tristan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est le fils de Brad Evans, journaliste à la National </a:t>
            </a:r>
            <a:r>
              <a:rPr lang="fr-FR" sz="1200" dirty="0" err="1">
                <a:latin typeface="Arial" panose="020B0604020202020204" pitchFamily="34" charset="0"/>
                <a:cs typeface="Arial" panose="020B0604020202020204" pitchFamily="34" charset="0"/>
              </a:rPr>
              <a:t>Review</a:t>
            </a:r>
            <a:r>
              <a:rPr lang="fr-FR" sz="1200" dirty="0">
                <a:latin typeface="Arial" panose="020B0604020202020204" pitchFamily="34" charset="0"/>
                <a:cs typeface="Arial" panose="020B0604020202020204" pitchFamily="34" charset="0"/>
              </a:rPr>
              <a:t> et d'une mère peintre. Après le divorce de ses parents, il prend le nom de famille de son beau-père, Gary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Il grandit à Washington, dans le Kentucky, puis en Pennsylvanie où il fait un bref passage à l'université de Philadelphie (Temple </a:t>
            </a:r>
            <a:r>
              <a:rPr lang="fr-FR" sz="1200" dirty="0" err="1">
                <a:latin typeface="Arial" panose="020B0604020202020204" pitchFamily="34" charset="0"/>
                <a:cs typeface="Arial" panose="020B0604020202020204" pitchFamily="34" charset="0"/>
              </a:rPr>
              <a:t>University</a:t>
            </a:r>
            <a:r>
              <a:rPr lang="fr-FR" sz="1200" dirty="0">
                <a:latin typeface="Arial" panose="020B0604020202020204" pitchFamily="34" charset="0"/>
                <a:cs typeface="Arial" panose="020B0604020202020204" pitchFamily="34" charset="0"/>
              </a:rPr>
              <a:t>). Il fait de nombreux boulots pour payer ses études.</a:t>
            </a:r>
          </a:p>
          <a:p>
            <a:pPr marL="12700">
              <a:lnSpc>
                <a:spcPct val="100000"/>
              </a:lnSpc>
              <a:spcBef>
                <a:spcPts val="145"/>
              </a:spcBef>
            </a:pPr>
            <a:endParaRPr lang="fr-FR" sz="1200" dirty="0">
              <a:latin typeface="Arial" panose="020B0604020202020204" pitchFamily="34" charset="0"/>
              <a:cs typeface="Arial" panose="020B0604020202020204" pitchFamily="34" charset="0"/>
            </a:endParaRPr>
          </a:p>
        </p:txBody>
      </p:sp>
      <p:sp>
        <p:nvSpPr>
          <p:cNvPr id="4" name="Rectangle 3"/>
          <p:cNvSpPr/>
          <p:nvPr/>
        </p:nvSpPr>
        <p:spPr>
          <a:xfrm>
            <a:off x="546100" y="7937500"/>
            <a:ext cx="6680200" cy="2149306"/>
          </a:xfrm>
          <a:prstGeom prst="rect">
            <a:avLst/>
          </a:prstGeom>
        </p:spPr>
        <p:txBody>
          <a:bodyPr wrap="square">
            <a:spAutoFit/>
          </a:bodyPr>
          <a:lstStyle/>
          <a:p>
            <a:pPr marL="12700">
              <a:lnSpc>
                <a:spcPct val="100000"/>
              </a:lnSpc>
              <a:spcBef>
                <a:spcPts val="145"/>
              </a:spcBef>
            </a:pPr>
            <a:r>
              <a:rPr lang="fr-FR" sz="1200" dirty="0">
                <a:latin typeface="Arial" panose="020B0604020202020204" pitchFamily="34" charset="0"/>
                <a:cs typeface="Arial" panose="020B0604020202020204" pitchFamily="34" charset="0"/>
              </a:rPr>
              <a:t>Son premier roman, Le </a:t>
            </a:r>
            <a:r>
              <a:rPr lang="fr-FR" sz="1200" i="1" dirty="0">
                <a:latin typeface="Arial" panose="020B0604020202020204" pitchFamily="34" charset="0"/>
                <a:cs typeface="Arial" panose="020B0604020202020204" pitchFamily="34" charset="0"/>
              </a:rPr>
              <a:t>Seigneur des porcheries</a:t>
            </a:r>
            <a:r>
              <a:rPr lang="fr-FR" sz="1200" dirty="0">
                <a:latin typeface="Arial" panose="020B0604020202020204" pitchFamily="34" charset="0"/>
                <a:cs typeface="Arial" panose="020B0604020202020204" pitchFamily="34" charset="0"/>
              </a:rPr>
              <a:t>, est refusé par plus de soixante-dix maisons d'éditions américaines.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s'installe alors à Paris, où il vit de théâtre, de peinture et de musique et dans une grande pauvreté. Un jour de 1996, il est repéré par Marie Modiano, fille de Patrick Modiano, alors qu’il joue de la guitare sur le pont des arts. Elle l'héberge et présente son roman aux éditions Gallimard. </a:t>
            </a:r>
            <a:r>
              <a:rPr lang="fr-FR" sz="1200" i="1" dirty="0">
                <a:latin typeface="Arial" panose="020B0604020202020204" pitchFamily="34" charset="0"/>
                <a:cs typeface="Arial" panose="020B0604020202020204" pitchFamily="34" charset="0"/>
              </a:rPr>
              <a:t>Le Seigneur des porcheries </a:t>
            </a:r>
            <a:r>
              <a:rPr lang="fr-FR" sz="1200" dirty="0">
                <a:latin typeface="Arial" panose="020B0604020202020204" pitchFamily="34" charset="0"/>
                <a:cs typeface="Arial" panose="020B0604020202020204" pitchFamily="34" charset="0"/>
              </a:rPr>
              <a:t>est publié en 1998 en traduction française. Son succès est immédiat auprès du grand public. La critique enthousiaste compare l'auteur à John Steinbeck, William Faulkner et John Kennedy </a:t>
            </a:r>
            <a:r>
              <a:rPr lang="fr-FR" sz="1200" dirty="0" err="1">
                <a:latin typeface="Arial" panose="020B0604020202020204" pitchFamily="34" charset="0"/>
                <a:cs typeface="Arial" panose="020B0604020202020204" pitchFamily="34" charset="0"/>
              </a:rPr>
              <a:t>Toole</a:t>
            </a:r>
            <a:r>
              <a:rPr lang="fr-FR" sz="1200" dirty="0">
                <a:latin typeface="Arial" panose="020B0604020202020204" pitchFamily="34" charset="0"/>
                <a:cs typeface="Arial" panose="020B0604020202020204" pitchFamily="34" charset="0"/>
              </a:rPr>
              <a:t>.</a:t>
            </a:r>
          </a:p>
          <a:p>
            <a:pPr marL="12700">
              <a:lnSpc>
                <a:spcPct val="100000"/>
              </a:lnSpc>
              <a:spcBef>
                <a:spcPts val="145"/>
              </a:spcBef>
            </a:pPr>
            <a:endParaRPr lang="fr-FR" sz="1200" dirty="0">
              <a:latin typeface="Arial" panose="020B0604020202020204" pitchFamily="34" charset="0"/>
              <a:cs typeface="Arial" panose="020B0604020202020204" pitchFamily="34" charset="0"/>
            </a:endParaRPr>
          </a:p>
          <a:p>
            <a:pPr marL="12700">
              <a:lnSpc>
                <a:spcPct val="100000"/>
              </a:lnSpc>
              <a:spcBef>
                <a:spcPts val="145"/>
              </a:spcBef>
            </a:pPr>
            <a:r>
              <a:rPr lang="fr-FR" sz="1200" dirty="0">
                <a:latin typeface="Arial" panose="020B0604020202020204" pitchFamily="34" charset="0"/>
                <a:cs typeface="Arial" panose="020B0604020202020204" pitchFamily="34" charset="0"/>
              </a:rPr>
              <a:t>Très vite,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repart aux Etats-Unis. Il publie en 2002 un deuxième roman, </a:t>
            </a:r>
            <a:r>
              <a:rPr lang="fr-FR" sz="1200" i="1" dirty="0">
                <a:latin typeface="Arial" panose="020B0604020202020204" pitchFamily="34" charset="0"/>
                <a:cs typeface="Arial" panose="020B0604020202020204" pitchFamily="34" charset="0"/>
              </a:rPr>
              <a:t>Jupons et Violons</a:t>
            </a:r>
            <a:r>
              <a:rPr lang="fr-FR" sz="1200" dirty="0">
                <a:latin typeface="Arial" panose="020B0604020202020204" pitchFamily="34" charset="0"/>
                <a:cs typeface="Arial" panose="020B0604020202020204" pitchFamily="34" charset="0"/>
              </a:rPr>
              <a:t>, puis un troisième,</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Kornwolf</a:t>
            </a:r>
            <a:r>
              <a:rPr lang="fr-FR" sz="1200" dirty="0">
                <a:latin typeface="Arial" panose="020B0604020202020204" pitchFamily="34" charset="0"/>
                <a:cs typeface="Arial" panose="020B0604020202020204" pitchFamily="34" charset="0"/>
              </a:rPr>
              <a:t>, qui paraît de manière posthume en 2006. Tristan </a:t>
            </a:r>
            <a:r>
              <a:rPr lang="fr-FR" sz="1200" dirty="0" err="1">
                <a:latin typeface="Arial" panose="020B0604020202020204" pitchFamily="34" charset="0"/>
                <a:cs typeface="Arial" panose="020B0604020202020204" pitchFamily="34" charset="0"/>
              </a:rPr>
              <a:t>Egolf</a:t>
            </a:r>
            <a:r>
              <a:rPr lang="fr-FR" sz="1200" dirty="0">
                <a:latin typeface="Arial" panose="020B0604020202020204" pitchFamily="34" charset="0"/>
                <a:cs typeface="Arial" panose="020B0604020202020204" pitchFamily="34" charset="0"/>
              </a:rPr>
              <a:t> s'est suicidé en mai 2005, à l'âge de trente-trois ans</a:t>
            </a:r>
          </a:p>
        </p:txBody>
      </p:sp>
    </p:spTree>
    <p:extLst>
      <p:ext uri="{BB962C8B-B14F-4D97-AF65-F5344CB8AC3E}">
        <p14:creationId xmlns:p14="http://schemas.microsoft.com/office/powerpoint/2010/main" val="2016757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3"/>
          <p:cNvSpPr txBox="1"/>
          <p:nvPr/>
        </p:nvSpPr>
        <p:spPr>
          <a:xfrm>
            <a:off x="431800" y="774700"/>
            <a:ext cx="6781800" cy="9234836"/>
          </a:xfrm>
          <a:prstGeom prst="rect">
            <a:avLst/>
          </a:prstGeom>
        </p:spPr>
        <p:txBody>
          <a:bodyPr vert="horz" wrap="square" lIns="0" tIns="12700" rIns="0" bIns="0" rtlCol="0">
            <a:spAutoFit/>
          </a:bodyPr>
          <a:lstStyle/>
          <a:p>
            <a:pPr marL="226695" algn="ctr">
              <a:lnSpc>
                <a:spcPct val="100000"/>
              </a:lnSpc>
            </a:pPr>
            <a:r>
              <a:rPr lang="fr-FR" sz="3600" b="1" spc="-10" dirty="0">
                <a:solidFill>
                  <a:srgbClr val="990000"/>
                </a:solidFill>
                <a:latin typeface="Arial" panose="020B0604020202020204" pitchFamily="34" charset="0"/>
                <a:cs typeface="Arial" panose="020B0604020202020204" pitchFamily="34" charset="0"/>
              </a:rPr>
              <a:t>LE PROJET</a:t>
            </a:r>
            <a:endParaRPr lang="fr-FR" sz="3600" dirty="0">
              <a:latin typeface="Arial" panose="020B0604020202020204" pitchFamily="34" charset="0"/>
              <a:cs typeface="Arial" panose="020B0604020202020204" pitchFamily="34" charset="0"/>
            </a:endParaRPr>
          </a:p>
          <a:p>
            <a:pPr marL="226695" algn="l"/>
            <a:endParaRPr lang="fr-FR" b="1" dirty="0">
              <a:latin typeface="Arial" panose="020B0604020202020204" pitchFamily="34" charset="0"/>
              <a:cs typeface="Arial" panose="020B0604020202020204" pitchFamily="34" charset="0"/>
            </a:endParaRPr>
          </a:p>
          <a:p>
            <a:pPr marL="226695" algn="l"/>
            <a:r>
              <a:rPr lang="fr-FR" b="1" dirty="0">
                <a:latin typeface="Arial" panose="020B0604020202020204" pitchFamily="34" charset="0"/>
                <a:cs typeface="Arial" panose="020B0604020202020204" pitchFamily="34" charset="0"/>
              </a:rPr>
              <a:t>PRÉSENTATION </a:t>
            </a: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l">
              <a:lnSpc>
                <a:spcPct val="100000"/>
              </a:lnSpc>
            </a:pPr>
            <a:endParaRPr lang="fr-FR" sz="1200" spc="-10" dirty="0">
              <a:latin typeface="Arial" panose="020B0604020202020204" pitchFamily="34" charset="0"/>
              <a:cs typeface="Arial" panose="020B0604020202020204" pitchFamily="34" charset="0"/>
            </a:endParaRPr>
          </a:p>
          <a:p>
            <a:pPr marL="469900" marR="454025" algn="ctr">
              <a:lnSpc>
                <a:spcPct val="110200"/>
              </a:lnSpc>
              <a:spcAft>
                <a:spcPts val="600"/>
              </a:spcAft>
            </a:pPr>
            <a:r>
              <a:rPr lang="fr-FR" sz="1200" i="1" dirty="0">
                <a:latin typeface="Arial" panose="020B0604020202020204" pitchFamily="34" charset="0"/>
                <a:cs typeface="Arial" panose="020B0604020202020204" pitchFamily="34" charset="0"/>
              </a:rPr>
              <a:t>“La volonté de faire art est comme une manifestation de soi, comme </a:t>
            </a:r>
            <a:r>
              <a:rPr lang="fr-FR" sz="1200" i="1" spc="-25" dirty="0">
                <a:latin typeface="Arial" panose="020B0604020202020204" pitchFamily="34" charset="0"/>
                <a:cs typeface="Arial" panose="020B0604020202020204" pitchFamily="34" charset="0"/>
              </a:rPr>
              <a:t>un </a:t>
            </a:r>
            <a:r>
              <a:rPr lang="fr-FR" sz="1200" i="1" dirty="0">
                <a:latin typeface="Arial" panose="020B0604020202020204" pitchFamily="34" charset="0"/>
                <a:cs typeface="Arial" panose="020B0604020202020204" pitchFamily="34" charset="0"/>
              </a:rPr>
              <a:t>processus d’</a:t>
            </a:r>
            <a:r>
              <a:rPr lang="fr-FR" sz="1200" i="1" dirty="0" err="1">
                <a:latin typeface="Arial" panose="020B0604020202020204" pitchFamily="34" charset="0"/>
                <a:cs typeface="Arial" panose="020B0604020202020204" pitchFamily="34" charset="0"/>
              </a:rPr>
              <a:t>anti-violence</a:t>
            </a:r>
            <a:r>
              <a:rPr lang="fr-FR" sz="1200" i="1" dirty="0">
                <a:latin typeface="Arial" panose="020B0604020202020204" pitchFamily="34" charset="0"/>
                <a:cs typeface="Arial" panose="020B0604020202020204" pitchFamily="34" charset="0"/>
              </a:rPr>
              <a:t>. On prend la plume ou on prend une </a:t>
            </a:r>
            <a:r>
              <a:rPr lang="fr-FR" sz="1200" i="1" spc="-10" dirty="0">
                <a:latin typeface="Arial" panose="020B0604020202020204" pitchFamily="34" charset="0"/>
                <a:cs typeface="Arial" panose="020B0604020202020204" pitchFamily="34" charset="0"/>
              </a:rPr>
              <a:t>arme”</a:t>
            </a:r>
            <a:endParaRPr lang="fr-FR" sz="1200" dirty="0">
              <a:latin typeface="Arial" panose="020B0604020202020204" pitchFamily="34" charset="0"/>
              <a:cs typeface="Arial" panose="020B0604020202020204" pitchFamily="34" charset="0"/>
            </a:endParaRPr>
          </a:p>
          <a:p>
            <a:pPr marL="469900" marR="454025" algn="ctr">
              <a:lnSpc>
                <a:spcPct val="110200"/>
              </a:lnSpc>
            </a:pPr>
            <a:r>
              <a:rPr lang="fr-FR" sz="1200" dirty="0">
                <a:latin typeface="Arial" panose="020B0604020202020204" pitchFamily="34" charset="0"/>
                <a:cs typeface="Arial" panose="020B0604020202020204" pitchFamily="34" charset="0"/>
              </a:rPr>
              <a:t>Bernard </a:t>
            </a:r>
            <a:r>
              <a:rPr lang="fr-FR" sz="1200" spc="-10" dirty="0" err="1">
                <a:latin typeface="Arial" panose="020B0604020202020204" pitchFamily="34" charset="0"/>
                <a:cs typeface="Arial" panose="020B0604020202020204" pitchFamily="34" charset="0"/>
              </a:rPr>
              <a:t>Stiegler</a:t>
            </a:r>
            <a:endParaRPr lang="fr-FR" sz="1200" i="1" spc="-10"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a:p>
            <a:r>
              <a:rPr lang="fr-FR" sz="1200" dirty="0"/>
              <a:t>À Baker, patelin typique du monde occidental, une grève d’éboueurs tourne à l’émeute, entraînant la mort du meneur John </a:t>
            </a:r>
            <a:r>
              <a:rPr lang="fr-FR" sz="1200" dirty="0" err="1"/>
              <a:t>Kaltenbrunner</a:t>
            </a:r>
            <a:r>
              <a:rPr lang="fr-FR" sz="1200" dirty="0"/>
              <a:t>.</a:t>
            </a:r>
          </a:p>
          <a:p>
            <a:endParaRPr lang="fr-FR" sz="1200" dirty="0"/>
          </a:p>
          <a:p>
            <a:r>
              <a:rPr lang="fr-FR" sz="1200" dirty="0"/>
              <a:t>Dix ans plus tard, en hommage au disparu, ses camarades envahissent la scène pour rétablir leur version de l’histoire : déployant un théâtre saga, en quatre épisodes joués en intégrale, qui mélange élans poétiques, musique live, danse, pantomime, stand-up ou cabaret, et bousculant pour cette épopée tous les codes de la représentation.</a:t>
            </a:r>
          </a:p>
          <a:p>
            <a:endParaRPr lang="fr-FR" sz="1200" dirty="0"/>
          </a:p>
          <a:p>
            <a:r>
              <a:rPr lang="fr-FR" sz="1200" dirty="0"/>
              <a:t>Entre échappées délirantes et situations très crues, c’est l’aberrante marche du monde qui ressort de cet ardent </a:t>
            </a:r>
            <a:r>
              <a:rPr lang="fr-FR" sz="1200" i="1" dirty="0"/>
              <a:t>happening</a:t>
            </a:r>
            <a:r>
              <a:rPr lang="fr-FR" sz="1200" dirty="0"/>
              <a:t>, où le burlesque le dispute au tragique.</a:t>
            </a:r>
          </a:p>
          <a:p>
            <a:endParaRPr lang="fr-FR" sz="1200" dirty="0"/>
          </a:p>
          <a:p>
            <a:r>
              <a:rPr lang="fr-FR" sz="1200" dirty="0"/>
              <a:t>En creux, un manifeste politique ayant pour protagonistes des laissés-pour-compte, broyés par un système asservi au capital et au mâle tout-puissant. Ils occupent le théâtre avec la volonté de rétablir leur point de vue, témoigner de leurs existences et de leurs blessures, interroger la fatalité historique de la violence, dans une alternative émancipatrice. </a:t>
            </a:r>
          </a:p>
          <a:p>
            <a:endParaRPr lang="fr-FR" sz="1200" dirty="0"/>
          </a:p>
          <a:p>
            <a:r>
              <a:rPr lang="fr-FR" sz="1200" dirty="0"/>
              <a:t>À travers eux l’</a:t>
            </a:r>
            <a:r>
              <a:rPr lang="fr-FR" sz="1200" dirty="0" err="1"/>
              <a:t>humanite</a:t>
            </a:r>
            <a:r>
              <a:rPr lang="fr-FR" sz="1200" dirty="0"/>
              <a:t>́ </a:t>
            </a:r>
            <a:r>
              <a:rPr lang="fr-FR" sz="1200" dirty="0" err="1"/>
              <a:t>traumatisée</a:t>
            </a:r>
            <a:r>
              <a:rPr lang="fr-FR" sz="1200" dirty="0"/>
              <a:t> tente de se laver par le jeu, le rire et l’imaginaire. Explorant les questions, plongeant au fin fond des abysses et sans </a:t>
            </a:r>
            <a:r>
              <a:rPr lang="fr-FR" sz="1200" dirty="0" err="1"/>
              <a:t>réponses</a:t>
            </a:r>
            <a:r>
              <a:rPr lang="fr-FR" sz="1200" dirty="0"/>
              <a:t> claires, elle exulte et sue pour enlever le vieux manteau du monde, elle rit de tout, d’</a:t>
            </a:r>
            <a:r>
              <a:rPr lang="fr-FR" sz="1200" dirty="0" err="1"/>
              <a:t>elle-même</a:t>
            </a:r>
            <a:r>
              <a:rPr lang="fr-FR" sz="1200" dirty="0"/>
              <a:t>, de sa souffrance, de ses mythes. Elle sue sa vie et rit pour affronter le futur, pour recomposer le mythe, pour continuer à vivre. </a:t>
            </a:r>
          </a:p>
          <a:p>
            <a:pPr>
              <a:lnSpc>
                <a:spcPct val="100000"/>
              </a:lnSpc>
              <a:spcBef>
                <a:spcPts val="150"/>
              </a:spcBef>
            </a:pP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i="1" dirty="0">
              <a:latin typeface="Arial" panose="020B0604020202020204" pitchFamily="34" charset="0"/>
              <a:cs typeface="Arial" panose="020B0604020202020204" pitchFamily="34" charset="0"/>
            </a:endParaRPr>
          </a:p>
        </p:txBody>
      </p:sp>
      <p:sp>
        <p:nvSpPr>
          <p:cNvPr id="3" name="object 3"/>
          <p:cNvSpPr txBox="1">
            <a:spLocks noGrp="1"/>
          </p:cNvSpPr>
          <p:nvPr>
            <p:ph type="sldNum" sz="quarter" idx="7"/>
          </p:nvPr>
        </p:nvSpPr>
        <p:spPr>
          <a:xfrm>
            <a:off x="7213600" y="10390688"/>
            <a:ext cx="244475" cy="181609"/>
          </a:xfrm>
          <a:prstGeom prst="rect">
            <a:avLst/>
          </a:prstGeom>
        </p:spPr>
        <p:txBody>
          <a:bodyPr vert="horz" wrap="square" lIns="0" tIns="0" rIns="0" bIns="0" rtlCol="0">
            <a:spAutoFit/>
          </a:bodyPr>
          <a:lstStyle/>
          <a:p>
            <a:pPr marL="38100">
              <a:lnSpc>
                <a:spcPts val="1315"/>
              </a:lnSpc>
            </a:pPr>
            <a:fld id="{81D60167-4931-47E6-BA6A-407CBD079E47}" type="slidenum">
              <a:rPr spc="-25" dirty="0"/>
              <a:t>8</a:t>
            </a:fld>
            <a:endParaRPr spc="-25" dirty="0"/>
          </a:p>
        </p:txBody>
      </p:sp>
      <p:sp>
        <p:nvSpPr>
          <p:cNvPr id="7" name="Rectangle 6"/>
          <p:cNvSpPr/>
          <p:nvPr/>
        </p:nvSpPr>
        <p:spPr>
          <a:xfrm>
            <a:off x="0" y="0"/>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892300" y="647978"/>
            <a:ext cx="3784600" cy="368434"/>
          </a:xfrm>
          <a:prstGeom prst="rect">
            <a:avLst/>
          </a:prstGeom>
        </p:spPr>
        <p:txBody>
          <a:bodyPr>
            <a:spAutoFit/>
          </a:bodyPr>
          <a:lstStyle/>
          <a:p>
            <a:pPr marL="12700" marR="978535">
              <a:lnSpc>
                <a:spcPct val="110200"/>
              </a:lnSpc>
            </a:pPr>
            <a:endParaRPr lang="fr-FR" sz="1800" dirty="0">
              <a:latin typeface="Bahnschrift" panose="020B0502040204020203" pitchFamily="34" charset="0"/>
              <a:cs typeface="Arial"/>
            </a:endParaRPr>
          </a:p>
        </p:txBody>
      </p:sp>
      <p:pic>
        <p:nvPicPr>
          <p:cNvPr id="11" name="object 5"/>
          <p:cNvPicPr/>
          <p:nvPr/>
        </p:nvPicPr>
        <p:blipFill>
          <a:blip r:embed="rId2" cstate="print"/>
          <a:stretch>
            <a:fillRect/>
          </a:stretch>
        </p:blipFill>
        <p:spPr>
          <a:xfrm>
            <a:off x="414020" y="2984500"/>
            <a:ext cx="6702950" cy="2273792"/>
          </a:xfrm>
          <a:prstGeom prst="rect">
            <a:avLst/>
          </a:prstGeom>
        </p:spPr>
      </p:pic>
      <p:sp>
        <p:nvSpPr>
          <p:cNvPr id="12" name="Rectangle 11"/>
          <p:cNvSpPr/>
          <p:nvPr/>
        </p:nvSpPr>
        <p:spPr>
          <a:xfrm>
            <a:off x="5676900" y="5027460"/>
            <a:ext cx="1499128" cy="230832"/>
          </a:xfrm>
          <a:prstGeom prst="rect">
            <a:avLst/>
          </a:prstGeom>
        </p:spPr>
        <p:txBody>
          <a:bodyPr wrap="none">
            <a:spAutoFit/>
          </a:bodyPr>
          <a:lstStyle/>
          <a:p>
            <a:r>
              <a:rPr lang="fr-FR" sz="900" dirty="0">
                <a:solidFill>
                  <a:schemeClr val="bg1"/>
                </a:solidFill>
                <a:latin typeface="Bahnschrift" panose="020B0502040204020203" pitchFamily="34" charset="0"/>
              </a:rPr>
              <a:t>Crédit photo : </a:t>
            </a:r>
            <a:r>
              <a:rPr lang="fr-FR" sz="900" dirty="0" err="1">
                <a:solidFill>
                  <a:schemeClr val="bg1"/>
                </a:solidFill>
                <a:latin typeface="Bahnschrift" panose="020B0502040204020203" pitchFamily="34" charset="0"/>
              </a:rPr>
              <a:t>AchilleBird</a:t>
            </a:r>
            <a:r>
              <a:rPr lang="fr-FR" sz="900" dirty="0">
                <a:solidFill>
                  <a:schemeClr val="bg1"/>
                </a:solidFill>
                <a:latin typeface="Bahnschrift" panose="020B0502040204020203"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315"/>
              </a:lnSpc>
            </a:pPr>
            <a:fld id="{81D60167-4931-47E6-BA6A-407CBD079E47}" type="slidenum">
              <a:rPr spc="-25" dirty="0"/>
              <a:t>9</a:t>
            </a:fld>
            <a:endParaRPr spc="-25" dirty="0"/>
          </a:p>
        </p:txBody>
      </p:sp>
      <p:sp>
        <p:nvSpPr>
          <p:cNvPr id="4" name="object 3"/>
          <p:cNvSpPr txBox="1"/>
          <p:nvPr/>
        </p:nvSpPr>
        <p:spPr>
          <a:xfrm>
            <a:off x="468532" y="769815"/>
            <a:ext cx="6781800" cy="7732886"/>
          </a:xfrm>
          <a:prstGeom prst="rect">
            <a:avLst/>
          </a:prstGeom>
        </p:spPr>
        <p:txBody>
          <a:bodyPr vert="horz" wrap="square" lIns="0" tIns="12700" rIns="0" bIns="0" rtlCol="0">
            <a:spAutoFit/>
          </a:bodyPr>
          <a:lstStyle/>
          <a:p>
            <a:pPr marL="226695" algn="ctr">
              <a:lnSpc>
                <a:spcPct val="100000"/>
              </a:lnSpc>
            </a:pPr>
            <a:r>
              <a:rPr lang="fr-FR" sz="3600" b="1" spc="-10" dirty="0">
                <a:solidFill>
                  <a:srgbClr val="990000"/>
                </a:solidFill>
                <a:latin typeface="Arial" panose="020B0604020202020204" pitchFamily="34" charset="0"/>
                <a:cs typeface="Arial" panose="020B0604020202020204" pitchFamily="34" charset="0"/>
              </a:rPr>
              <a:t>STRUCTURE</a:t>
            </a:r>
            <a:endParaRPr lang="fr-FR" sz="3600" dirty="0">
              <a:latin typeface="Arial" panose="020B0604020202020204" pitchFamily="34" charset="0"/>
              <a:cs typeface="Arial" panose="020B0604020202020204" pitchFamily="34" charset="0"/>
            </a:endParaRP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ctr">
              <a:lnSpc>
                <a:spcPct val="100000"/>
              </a:lnSpc>
            </a:pPr>
            <a:r>
              <a:rPr lang="fr-FR" sz="1400" b="1" spc="-10" dirty="0">
                <a:latin typeface="Arial" panose="020B0604020202020204" pitchFamily="34" charset="0"/>
                <a:cs typeface="Arial" panose="020B0604020202020204" pitchFamily="34" charset="0"/>
              </a:rPr>
              <a:t>Tout public à partir de 14 ans.</a:t>
            </a:r>
          </a:p>
          <a:p>
            <a:pPr marL="226695" algn="ctr">
              <a:lnSpc>
                <a:spcPct val="100000"/>
              </a:lnSpc>
            </a:pPr>
            <a:endParaRPr lang="fr-FR" sz="1400" b="1" spc="-10" dirty="0">
              <a:latin typeface="Arial" panose="020B0604020202020204" pitchFamily="34" charset="0"/>
              <a:cs typeface="Arial" panose="020B0604020202020204" pitchFamily="34" charset="0"/>
            </a:endParaRPr>
          </a:p>
          <a:p>
            <a:pPr marL="226695" algn="ctr">
              <a:lnSpc>
                <a:spcPct val="100000"/>
              </a:lnSpc>
            </a:pPr>
            <a:r>
              <a:rPr lang="fr-FR" sz="1400" b="1" spc="-10" dirty="0">
                <a:latin typeface="Arial" panose="020B0604020202020204" pitchFamily="34" charset="0"/>
                <a:cs typeface="Arial" panose="020B0604020202020204" pitchFamily="34" charset="0"/>
              </a:rPr>
              <a:t>Durée : le spectacle est composé de quatre épisodes dont la durée totale est estimée à 5H, entracte compris.</a:t>
            </a: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l">
              <a:lnSpc>
                <a:spcPct val="100000"/>
              </a:lnSpc>
            </a:pPr>
            <a:r>
              <a:rPr lang="fr-FR" b="1" spc="-10" dirty="0">
                <a:latin typeface="Arial" panose="020B0604020202020204" pitchFamily="34" charset="0"/>
                <a:cs typeface="Arial" panose="020B0604020202020204" pitchFamily="34" charset="0"/>
              </a:rPr>
              <a:t>PARTIE 1 : LE ROYAUME</a:t>
            </a:r>
          </a:p>
          <a:p>
            <a:pPr marL="226695" algn="l">
              <a:lnSpc>
                <a:spcPct val="100000"/>
              </a:lnSpc>
            </a:pPr>
            <a:r>
              <a:rPr lang="fr-FR" sz="1200" spc="-10" dirty="0">
                <a:latin typeface="Arial" panose="020B0604020202020204" pitchFamily="34" charset="0"/>
                <a:cs typeface="Arial" panose="020B0604020202020204" pitchFamily="34" charset="0"/>
              </a:rPr>
              <a:t>Episode I : Enfance / 1H15  </a:t>
            </a: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l">
              <a:lnSpc>
                <a:spcPct val="100000"/>
              </a:lnSpc>
            </a:pPr>
            <a:r>
              <a:rPr lang="fr-FR" sz="1200" spc="-10" dirty="0">
                <a:latin typeface="Arial" panose="020B0604020202020204" pitchFamily="34" charset="0"/>
                <a:cs typeface="Arial" panose="020B0604020202020204" pitchFamily="34" charset="0"/>
              </a:rPr>
              <a:t>Episode II : Adolescence / 1H</a:t>
            </a: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l">
              <a:lnSpc>
                <a:spcPct val="100000"/>
              </a:lnSpc>
            </a:pPr>
            <a:r>
              <a:rPr lang="fr-FR" sz="1200" spc="-10" dirty="0">
                <a:latin typeface="Arial" panose="020B0604020202020204" pitchFamily="34" charset="0"/>
                <a:cs typeface="Arial" panose="020B0604020202020204" pitchFamily="34" charset="0"/>
              </a:rPr>
              <a:t> Entracte 30mn</a:t>
            </a: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l">
              <a:lnSpc>
                <a:spcPct val="100000"/>
              </a:lnSpc>
            </a:pPr>
            <a:r>
              <a:rPr lang="fr-FR" b="1" spc="-10" dirty="0">
                <a:latin typeface="Arial" panose="020B0604020202020204" pitchFamily="34" charset="0"/>
                <a:cs typeface="Arial" panose="020B0604020202020204" pitchFamily="34" charset="0"/>
              </a:rPr>
              <a:t>PARTIE 2 : BAKER</a:t>
            </a:r>
          </a:p>
          <a:p>
            <a:pPr marL="226695" algn="l">
              <a:lnSpc>
                <a:spcPct val="100000"/>
              </a:lnSpc>
            </a:pPr>
            <a:r>
              <a:rPr lang="fr-FR" sz="1200" spc="-10" dirty="0">
                <a:latin typeface="Arial" panose="020B0604020202020204" pitchFamily="34" charset="0"/>
                <a:cs typeface="Arial" panose="020B0604020202020204" pitchFamily="34" charset="0"/>
              </a:rPr>
              <a:t>Episode III : La décharge/ 1H15 </a:t>
            </a: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l">
              <a:lnSpc>
                <a:spcPct val="100000"/>
              </a:lnSpc>
            </a:pPr>
            <a:r>
              <a:rPr lang="fr-FR" sz="1200" spc="-10" dirty="0">
                <a:latin typeface="Arial" panose="020B0604020202020204" pitchFamily="34" charset="0"/>
                <a:cs typeface="Arial" panose="020B0604020202020204" pitchFamily="34" charset="0"/>
              </a:rPr>
              <a:t>Episode IV : </a:t>
            </a:r>
            <a:r>
              <a:rPr lang="fr-FR" sz="1200" spc="-10" dirty="0" err="1">
                <a:latin typeface="Arial" panose="020B0604020202020204" pitchFamily="34" charset="0"/>
                <a:cs typeface="Arial" panose="020B0604020202020204" pitchFamily="34" charset="0"/>
              </a:rPr>
              <a:t>Volcanic</a:t>
            </a:r>
            <a:r>
              <a:rPr lang="fr-FR" sz="1200" spc="-10" dirty="0">
                <a:latin typeface="Arial" panose="020B0604020202020204" pitchFamily="34" charset="0"/>
                <a:cs typeface="Arial" panose="020B0604020202020204" pitchFamily="34" charset="0"/>
              </a:rPr>
              <a:t> Age / 1H</a:t>
            </a: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l">
              <a:lnSpc>
                <a:spcPct val="100000"/>
              </a:lnSpc>
            </a:pPr>
            <a:r>
              <a:rPr lang="fr-FR" sz="1200" spc="-10" dirty="0">
                <a:latin typeface="Arial" panose="020B0604020202020204" pitchFamily="34" charset="0"/>
                <a:cs typeface="Arial" panose="020B0604020202020204" pitchFamily="34" charset="0"/>
              </a:rPr>
              <a:t>La forme du spectacle s’apparente à celle d’une mini-série. </a:t>
            </a:r>
          </a:p>
          <a:p>
            <a:pPr marL="226695" algn="l">
              <a:lnSpc>
                <a:spcPct val="100000"/>
              </a:lnSpc>
            </a:pPr>
            <a:r>
              <a:rPr lang="fr-FR" sz="1200" spc="-10" dirty="0">
                <a:latin typeface="Arial" panose="020B0604020202020204" pitchFamily="34" charset="0"/>
                <a:cs typeface="Arial" panose="020B0604020202020204" pitchFamily="34" charset="0"/>
              </a:rPr>
              <a:t>Chaque spectacle possèdera sa particularité narrative et esthétique tout en restant dans le code général de la boîte de jeu des éboueurs (un carré de jeu sur lequel se déploie le théâtre de culture pop et d’onirique des éboueurs.) Cette forme de mini-série est choisie autant par respect du roman que par inspiration logique des éboueurs d’une forme de récit populaire aujourd’hui.</a:t>
            </a:r>
          </a:p>
          <a:p>
            <a:pPr marL="226695" algn="l">
              <a:lnSpc>
                <a:spcPct val="100000"/>
              </a:lnSpc>
            </a:pPr>
            <a:r>
              <a:rPr lang="fr-FR" sz="1200" spc="-10" dirty="0">
                <a:latin typeface="Arial" panose="020B0604020202020204" pitchFamily="34" charset="0"/>
                <a:cs typeface="Arial" panose="020B0604020202020204" pitchFamily="34" charset="0"/>
              </a:rPr>
              <a:t>Le développement progressif de la narration sera dans une carte de ville imaginaire dont on en découvre progressivement les divers endroits. De la colline de l’enfance  au Baker industriel puis à la grève s’étendant à toute la ville.</a:t>
            </a:r>
          </a:p>
          <a:p>
            <a:pPr marL="226695" algn="l">
              <a:lnSpc>
                <a:spcPct val="100000"/>
              </a:lnSpc>
            </a:pPr>
            <a:endParaRPr lang="fr-FR" sz="1200" spc="-10" dirty="0">
              <a:latin typeface="Arial" panose="020B0604020202020204" pitchFamily="34" charset="0"/>
              <a:cs typeface="Arial" panose="020B0604020202020204" pitchFamily="34" charset="0"/>
            </a:endParaRPr>
          </a:p>
          <a:p>
            <a:pPr marL="226695" algn="ctr">
              <a:lnSpc>
                <a:spcPct val="100000"/>
              </a:lnSpc>
            </a:pPr>
            <a:endParaRPr lang="fr-FR" sz="1200" spc="-10" dirty="0">
              <a:latin typeface="Arial" panose="020B0604020202020204" pitchFamily="34" charset="0"/>
              <a:cs typeface="Arial" panose="020B0604020202020204" pitchFamily="34" charset="0"/>
            </a:endParaRPr>
          </a:p>
          <a:p>
            <a:pPr marL="226695" algn="ctr">
              <a:lnSpc>
                <a:spcPct val="100000"/>
              </a:lnSpc>
            </a:pPr>
            <a:r>
              <a:rPr lang="fr-FR" sz="1200" spc="-10" dirty="0">
                <a:latin typeface="Arial" panose="020B0604020202020204" pitchFamily="34" charset="0"/>
                <a:cs typeface="Arial" panose="020B0604020202020204" pitchFamily="34" charset="0"/>
              </a:rPr>
              <a:t>“</a:t>
            </a:r>
            <a:r>
              <a:rPr lang="fr-FR" sz="1200" i="1" spc="-10" dirty="0">
                <a:latin typeface="Arial" panose="020B0604020202020204" pitchFamily="34" charset="0"/>
                <a:cs typeface="Arial" panose="020B0604020202020204" pitchFamily="34" charset="0"/>
              </a:rPr>
              <a:t>Comme disait Deleuze, il n’existe pas de transposition simple du roman à l’image (il parlait, lui, du cinéma). Pour qu’une idée de roman prenne sens sur une planche, il faut qu’elle devienne une idée de bande dessinée (disons ”théâtre” ici), et qu’elle ne doive plus rien au roman qui l’a inspirée. {...} De toute façon, on ne juge pas la valeur d’une adaptation à sa fidélité au support original : on la juge à la qualité de sa trahison</a:t>
            </a:r>
            <a:r>
              <a:rPr lang="fr-FR" sz="1200" spc="-10" dirty="0">
                <a:latin typeface="Arial" panose="020B0604020202020204" pitchFamily="34" charset="0"/>
                <a:cs typeface="Arial" panose="020B0604020202020204" pitchFamily="34" charset="0"/>
              </a:rPr>
              <a:t>.”</a:t>
            </a:r>
          </a:p>
          <a:p>
            <a:pPr marL="226695" algn="ctr">
              <a:lnSpc>
                <a:spcPct val="100000"/>
              </a:lnSpc>
            </a:pPr>
            <a:endParaRPr lang="fr-FR" sz="1200" spc="-10" dirty="0">
              <a:latin typeface="Arial" panose="020B0604020202020204" pitchFamily="34" charset="0"/>
              <a:cs typeface="Arial" panose="020B0604020202020204" pitchFamily="34" charset="0"/>
            </a:endParaRPr>
          </a:p>
          <a:p>
            <a:pPr marL="226695" algn="ctr">
              <a:lnSpc>
                <a:spcPct val="100000"/>
              </a:lnSpc>
            </a:pPr>
            <a:r>
              <a:rPr lang="fr-FR" sz="1200" spc="-10" dirty="0">
                <a:latin typeface="Arial" panose="020B0604020202020204" pitchFamily="34" charset="0"/>
                <a:cs typeface="Arial" panose="020B0604020202020204" pitchFamily="34" charset="0"/>
              </a:rPr>
              <a:t>Alain </a:t>
            </a:r>
            <a:r>
              <a:rPr lang="fr-FR" sz="1200" spc="-10" dirty="0" err="1">
                <a:latin typeface="Arial" panose="020B0604020202020204" pitchFamily="34" charset="0"/>
                <a:cs typeface="Arial" panose="020B0604020202020204" pitchFamily="34" charset="0"/>
              </a:rPr>
              <a:t>Damasio</a:t>
            </a:r>
            <a:r>
              <a:rPr lang="fr-FR" sz="1200" spc="-10" dirty="0">
                <a:latin typeface="Arial" panose="020B0604020202020204" pitchFamily="34" charset="0"/>
                <a:cs typeface="Arial" panose="020B0604020202020204" pitchFamily="34" charset="0"/>
              </a:rPr>
              <a:t> - Préface de La Horde du Contrevent, bande dessinée de Éric </a:t>
            </a:r>
            <a:r>
              <a:rPr lang="fr-FR" sz="1200" spc="-10" dirty="0" err="1">
                <a:latin typeface="Arial" panose="020B0604020202020204" pitchFamily="34" charset="0"/>
                <a:cs typeface="Arial" panose="020B0604020202020204" pitchFamily="34" charset="0"/>
              </a:rPr>
              <a:t>Henninot</a:t>
            </a:r>
            <a:r>
              <a:rPr lang="fr-FR" sz="1200" spc="-10" dirty="0">
                <a:latin typeface="Arial" panose="020B0604020202020204" pitchFamily="34" charset="0"/>
                <a:cs typeface="Arial" panose="020B0604020202020204" pitchFamily="34" charset="0"/>
              </a:rPr>
              <a:t>.</a:t>
            </a:r>
            <a:endParaRPr lang="fr-FR" sz="1200" i="1" dirty="0">
              <a:latin typeface="Arial" panose="020B0604020202020204" pitchFamily="34" charset="0"/>
              <a:cs typeface="Arial" panose="020B0604020202020204" pitchFamily="34" charset="0"/>
            </a:endParaRPr>
          </a:p>
          <a:p>
            <a:pPr>
              <a:lnSpc>
                <a:spcPct val="100000"/>
              </a:lnSpc>
              <a:spcBef>
                <a:spcPts val="150"/>
              </a:spcBef>
            </a:pPr>
            <a:endParaRPr lang="fr-FR" sz="1200" dirty="0">
              <a:latin typeface="Arial" panose="020B0604020202020204" pitchFamily="34" charset="0"/>
              <a:cs typeface="Arial" panose="020B0604020202020204" pitchFamily="34" charset="0"/>
            </a:endParaRPr>
          </a:p>
        </p:txBody>
      </p:sp>
      <p:sp>
        <p:nvSpPr>
          <p:cNvPr id="5" name="Rectangle 4"/>
          <p:cNvSpPr/>
          <p:nvPr/>
        </p:nvSpPr>
        <p:spPr>
          <a:xfrm>
            <a:off x="36732" y="-4885"/>
            <a:ext cx="7569200" cy="10693400"/>
          </a:xfrm>
          <a:prstGeom prst="rect">
            <a:avLst/>
          </a:prstGeom>
          <a:noFill/>
          <a:ln w="762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TotalTime>
  <Words>3540</Words>
  <Application>Microsoft Macintosh PowerPoint</Application>
  <PresentationFormat>Personnalisé</PresentationFormat>
  <Paragraphs>557</Paragraphs>
  <Slides>25</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Bahnschrift</vt:lpstr>
      <vt:lpstr>Calibri</vt:lpstr>
      <vt:lpstr>Office Theme</vt:lpstr>
      <vt:lpstr>LE SEIGNEUR DES PORCHERIES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 Seigneur des porcheries / Cie en Eaux Troubles</dc:title>
  <dc:creator>Valentine Boullet</dc:creator>
  <cp:lastModifiedBy>Microsoft Office User</cp:lastModifiedBy>
  <cp:revision>41</cp:revision>
  <dcterms:created xsi:type="dcterms:W3CDTF">2024-04-30T16:35:42Z</dcterms:created>
  <dcterms:modified xsi:type="dcterms:W3CDTF">2025-01-29T16:46:37Z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ducer">
    <vt:lpwstr>Skia/PDF m125 Google Docs Renderer</vt:lpwstr>
  </property>
</Properties>
</file>